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7" r:id="rId4"/>
    <p:sldMasterId id="2147483691" r:id="rId5"/>
    <p:sldMasterId id="2147483700" r:id="rId6"/>
    <p:sldMasterId id="2147483709" r:id="rId7"/>
  </p:sldMasterIdLst>
  <p:notesMasterIdLst>
    <p:notesMasterId r:id="rId29"/>
  </p:notesMasterIdLst>
  <p:handoutMasterIdLst>
    <p:handoutMasterId r:id="rId30"/>
  </p:handoutMasterIdLst>
  <p:sldIdLst>
    <p:sldId id="285" r:id="rId8"/>
    <p:sldId id="262" r:id="rId9"/>
    <p:sldId id="426" r:id="rId10"/>
    <p:sldId id="427" r:id="rId11"/>
    <p:sldId id="428" r:id="rId12"/>
    <p:sldId id="454" r:id="rId13"/>
    <p:sldId id="461" r:id="rId14"/>
    <p:sldId id="452" r:id="rId15"/>
    <p:sldId id="435" r:id="rId16"/>
    <p:sldId id="467" r:id="rId17"/>
    <p:sldId id="462" r:id="rId18"/>
    <p:sldId id="463" r:id="rId19"/>
    <p:sldId id="465" r:id="rId20"/>
    <p:sldId id="466" r:id="rId21"/>
    <p:sldId id="441" r:id="rId22"/>
    <p:sldId id="442" r:id="rId23"/>
    <p:sldId id="464" r:id="rId24"/>
    <p:sldId id="468" r:id="rId25"/>
    <p:sldId id="447" r:id="rId26"/>
    <p:sldId id="453" r:id="rId27"/>
    <p:sldId id="425" r:id="rId28"/>
  </p:sldIdLst>
  <p:sldSz cx="12192000" cy="6858000"/>
  <p:notesSz cx="6858000" cy="9144000"/>
  <p:embeddedFontLst>
    <p:embeddedFont>
      <p:font typeface="Barlow" panose="00000500000000000000" pitchFamily="2" charset="0"/>
      <p:regular r:id="rId31"/>
      <p:bold r:id="rId32"/>
      <p:italic r:id="rId33"/>
      <p:boldItalic r:id="rId34"/>
    </p:embeddedFont>
    <p:embeddedFont>
      <p:font typeface="Barlow Light" panose="00000400000000000000" pitchFamily="2" charset="0"/>
      <p:regular r:id="rId35"/>
      <p:italic r:id="rId36"/>
    </p:embeddedFont>
    <p:embeddedFont>
      <p:font typeface="Barlow SemiBold" panose="00000700000000000000" pitchFamily="2" charset="0"/>
      <p:bold r:id="rId37"/>
      <p:boldItalic r:id="rId38"/>
    </p:embeddedFont>
    <p:embeddedFont>
      <p:font typeface="Inter" panose="020B0604020202020204" charset="0"/>
      <p:regular r:id="rId39"/>
      <p:bold r:id="rId40"/>
      <p:italic r:id="rId41"/>
      <p:boldItalic r:id="rId42"/>
    </p:embeddedFont>
    <p:embeddedFont>
      <p:font typeface="Lato Extended" panose="020B0604020202020204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Extrabold" panose="020B0906030804020204" pitchFamily="34" charset="0"/>
      <p:bold r:id="rId55"/>
      <p:boldItalic r:id="rId56"/>
    </p:embeddedFont>
    <p:embeddedFont>
      <p:font typeface="Open Sans Light" panose="020B0306030504020204" pitchFamily="34" charset="0"/>
      <p:regular r:id="rId57"/>
      <p:italic r:id="rId58"/>
    </p:embeddedFont>
    <p:embeddedFont>
      <p:font typeface="Open Sans Semibold" panose="020B0706030804020204" pitchFamily="34" charset="0"/>
      <p:regular r:id="rId59"/>
      <p:bold r:id="rId60"/>
      <p:italic r:id="rId61"/>
      <p:boldItalic r:id="rId62"/>
    </p:embeddedFont>
    <p:embeddedFont>
      <p:font typeface="Open Sauce Light" panose="020B060402020202020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2EEDF1-C327-1641-96F5-6F008FF44C22}">
          <p14:sldIdLst>
            <p14:sldId id="285"/>
            <p14:sldId id="262"/>
            <p14:sldId id="426"/>
            <p14:sldId id="427"/>
            <p14:sldId id="428"/>
            <p14:sldId id="454"/>
          </p14:sldIdLst>
        </p14:section>
        <p14:section name="Design 1" id="{3B8FB59D-0D43-554B-AC4F-9B2B24B97DB1}">
          <p14:sldIdLst>
            <p14:sldId id="461"/>
            <p14:sldId id="452"/>
            <p14:sldId id="435"/>
          </p14:sldIdLst>
        </p14:section>
        <p14:section name="Design 2" id="{1E61D88B-26F1-734A-A484-CE65BE99DD55}">
          <p14:sldIdLst>
            <p14:sldId id="467"/>
            <p14:sldId id="462"/>
            <p14:sldId id="463"/>
          </p14:sldIdLst>
        </p14:section>
        <p14:section name="Design 3" id="{4BF6BE8B-CC80-084F-9670-DCBE8DF1884B}">
          <p14:sldIdLst>
            <p14:sldId id="465"/>
            <p14:sldId id="466"/>
            <p14:sldId id="441"/>
          </p14:sldIdLst>
        </p14:section>
        <p14:section name="Design 4" id="{59310AB8-F39C-5F48-BC70-43274BDD3E49}">
          <p14:sldIdLst>
            <p14:sldId id="442"/>
            <p14:sldId id="464"/>
            <p14:sldId id="468"/>
            <p14:sldId id="447"/>
            <p14:sldId id="453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EA3133-D55A-5F95-A78C-6C9E5502DCFE}" name="ARUN RAGAVENDHAR ARUNACHALAM PALANIYAPPAN" initials="AA" userId="S::104837257@student.swin.edu.au::99bd33c9-387a-44b8-b408-2001ebd9429f" providerId="AD"/>
  <p188:author id="{F4B5239C-1B2C-D9E5-A52B-0E4743C921F7}" name="KLOS WASANAPITANON" initials="" userId="S::104760955@student.swin.edu.au::99a05b6f-ca21-41bc-80c1-77c15432e215" providerId="AD"/>
  <p188:author id="{53416ED7-13CD-93A2-7B57-D050CFE5B10C}" name="HUU TIEN DANG" initials="HD" userId="S::104677479@student.swin.edu.au::623de79e-3fc4-45ba-a9ed-b6dafae478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721"/>
    <a:srgbClr val="3E711C"/>
    <a:srgbClr val="E7E7E8"/>
    <a:srgbClr val="A5A5A5"/>
    <a:srgbClr val="3D3A3B"/>
    <a:srgbClr val="00CB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8B7305-D3D7-435B-B19C-D1E3B4B3C81E}" v="305" dt="2025-05-20T08:40:45.313"/>
    <p1510:client id="{608D6A07-1662-2877-9EE0-C6A277272A34}" v="1151" dt="2025-05-21T00:44:39.697"/>
    <p1510:client id="{61FDA015-EAEB-C749-92B2-363E44662C8E}" v="361" dt="2025-05-19T13:38:34.750"/>
    <p1510:client id="{7600EFA6-3D38-01BC-5487-93CEEAEE777F}" v="628" dt="2025-05-19T17:23:30.037"/>
    <p1510:client id="{8C1D41E7-704C-0F44-9C90-E871C4AF7A70}" v="3514" dt="2025-05-20T13:10:21.775"/>
    <p1510:client id="{A2C7E6D4-238A-3C07-1773-86E5FA501AC0}" v="946" dt="2025-05-21T01:57:25.5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63" Type="http://schemas.openxmlformats.org/officeDocument/2006/relationships/font" Target="fonts/font33.fntdata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font" Target="fonts/font36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31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21.fntdata"/><Relationship Id="rId72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3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font" Target="fonts/font9.fntdata"/><Relationship Id="rId34" Type="http://schemas.openxmlformats.org/officeDocument/2006/relationships/font" Target="fonts/font4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E11E6-8150-AF44-AFE7-DF986568B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99326-1140-9949-874B-CD046F3049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A953B-9909-7344-830D-F654C8372957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B73C-BF19-5C49-9411-5E8924F194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62293-26BF-CA45-A807-782718E6A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848B1-B0DD-424F-802B-05423415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3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CC0F-9473-0047-886D-57B7E191AF4C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582C-B91B-2B4F-BB3D-6012B562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2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7876-4DB2-B1B6-10F6-184F45854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30ACF-9FA2-DB37-6658-ACC77FA5B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59EA1-E9E8-81B2-EEB7-0C830E46A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Multi-threat Detection System</a:t>
            </a:r>
            <a:r>
              <a:rPr lang="en-US"/>
              <a:t>: </a:t>
            </a:r>
            <a:br>
              <a:rPr lang="en-US">
                <a:cs typeface="+mn-lt"/>
              </a:rPr>
            </a:br>
            <a:r>
              <a:rPr lang="en-US"/>
              <a:t>Comprehensive security solution that can identify three different types of cyber threats: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SQL Injection (SQLi) attacks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Phishing/SMS scam attempts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Distributed Denial of Service (DDoS) attacks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>
                <a:ea typeface="Calibri"/>
                <a:cs typeface="Calibri"/>
              </a:rPr>
              <a:t>Key Features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Initial attack classification system to identify threat type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Specialized ML models for each threat category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Real-time detection and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User-friendly web interface with authentication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Dashboard with visualization and metrics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API endpoints for integration with other systems</a:t>
            </a:r>
          </a:p>
          <a:p>
            <a:br>
              <a:rPr lang="en-US">
                <a:ea typeface="Calibri"/>
                <a:cs typeface="+mn-lt"/>
              </a:rPr>
            </a:br>
            <a:r>
              <a:rPr lang="en-US" b="1"/>
              <a:t>Implementation Details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Architecture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Flask-based backend with MongoDB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ML models implemented in Python using scikit-learn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JWT-based authentication system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RESTful API design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Model Metrics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Attack Classifier</a:t>
            </a:r>
            <a:r>
              <a:rPr lang="en-US"/>
              <a:t>: Multi-class classification model that identifies attack type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Uses TF-IDF vectorization and NLTK for text preprocessing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Confidence level reporting (High/Medium/Low)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SQL Injection 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 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 classifier with soft voting strategy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(Safe Query vs. SQL Injection)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Performance metrics include accuracy, precision, recall, F1 score, and AUC-ROC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Phishing/SMS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 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Text preprocessing with NLTK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 classification (Safe Message vs. Malicious Message)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Adjustable threshold for borderline cases (0.4-0.6 probability)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DDoS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 classifier with advanced feature encoding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Numerical data scaling and feature selection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(BENIGN vs. DDoS)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Probability scores for both classes</a:t>
            </a:r>
            <a:br>
              <a:rPr lang="en-US"/>
            </a:br>
            <a:br>
              <a:rPr lang="en-US"/>
            </a:br>
            <a:endParaRPr lang="en-US">
              <a:ea typeface="Calibri"/>
              <a:cs typeface="+mn-lt"/>
            </a:endParaRPr>
          </a:p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02B0B-5E4F-F2CA-F95A-BFD3A3E1C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5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53BF-82CD-AE16-11F3-320D61090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3FF6C-5B13-EC8B-3886-5BACE1A42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036430-9226-5AF5-3C68-896A39D65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Multi-threat Detection System</a:t>
            </a:r>
            <a:r>
              <a:rPr lang="en-US"/>
              <a:t>: </a:t>
            </a:r>
            <a:br>
              <a:rPr lang="en-US">
                <a:cs typeface="+mn-lt"/>
              </a:rPr>
            </a:br>
            <a:r>
              <a:rPr lang="en-US"/>
              <a:t>Comprehensive security solution that can identify three different types of cyber threats: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SQL Injection (SQLi) attacks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Phishing/SMS scam attempts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Distributed Denial of Service (DDoS) attacks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>
                <a:ea typeface="Calibri"/>
                <a:cs typeface="Calibri"/>
              </a:rPr>
              <a:t>Key Features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Initial attack classification system to identify threat type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Specialized ML models for each threat category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Real-time detection and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User-friendly web interface with authentication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Dashboard with visualization and metrics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API endpoints for integration with other systems</a:t>
            </a:r>
          </a:p>
          <a:p>
            <a:br>
              <a:rPr lang="en-US">
                <a:ea typeface="Calibri"/>
                <a:cs typeface="+mn-lt"/>
              </a:rPr>
            </a:br>
            <a:r>
              <a:rPr lang="en-US" b="1"/>
              <a:t>Implementation Details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Architecture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Flask-based backend with MongoDB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ML models implemented in Python using scikit-learn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JWT-based authentication system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RESTful API design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Model Metrics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Attack Classifier</a:t>
            </a:r>
            <a:r>
              <a:rPr lang="en-US"/>
              <a:t>: Multi-class classification model that identifies attack type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Uses TF-IDF vectorization and NLTK for text preprocessing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Confidence level reporting (High/Medium/Low)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SQL Injection 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 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 classifier with soft voting strategy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(Safe Query vs. SQL Injection)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Performance metrics include accuracy, precision, recall, F1 score, and AUC-ROC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Phishing/SMS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 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Text preprocessing with NLTK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 classification (Safe Message vs. Malicious Message)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Adjustable threshold for borderline cases (0.4-0.6 probability)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DDoS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 classifier with advanced feature encoding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Numerical data scaling and feature selection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(BENIGN vs. DDoS)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Probability scores for both classes</a:t>
            </a:r>
            <a:br>
              <a:rPr lang="en-US"/>
            </a:br>
            <a:br>
              <a:rPr lang="en-US"/>
            </a:br>
            <a:endParaRPr lang="en-US">
              <a:ea typeface="Calibri"/>
              <a:cs typeface="+mn-lt"/>
            </a:endParaRPr>
          </a:p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ED1DE-CFA4-0F04-EFEC-682515BDD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07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30695-5EFC-86AC-DDD2-406B3F04E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10DB6-510C-384C-2709-7A3A55ADC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455ED-CF3C-405A-708D-D4021F00F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Multi-threat Detection System</a:t>
            </a:r>
            <a:r>
              <a:rPr lang="en-US"/>
              <a:t>: </a:t>
            </a:r>
            <a:br>
              <a:rPr lang="en-US">
                <a:cs typeface="+mn-lt"/>
              </a:rPr>
            </a:br>
            <a:r>
              <a:rPr lang="en-US"/>
              <a:t>Comprehensive security solution that can identify three different types of cyber threats: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SQL Injection (SQLi) attacks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Phishing/SMS scam attempts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Distributed Denial of Service (DDoS) attacks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>
                <a:ea typeface="Calibri"/>
                <a:cs typeface="Calibri"/>
              </a:rPr>
              <a:t>Key Features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Initial attack classification system to identify threat type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Specialized ML models for each threat category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Real-time detection and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User-friendly web interface with authentication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Dashboard with visualization and metrics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API endpoints for integration with other systems</a:t>
            </a:r>
          </a:p>
          <a:p>
            <a:br>
              <a:rPr lang="en-US">
                <a:ea typeface="Calibri"/>
                <a:cs typeface="+mn-lt"/>
              </a:rPr>
            </a:br>
            <a:r>
              <a:rPr lang="en-US" b="1"/>
              <a:t>Implementation Details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Architecture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Flask-based backend with MongoDB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ML models implemented in Python using scikit-learn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JWT-based authentication system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RESTful API design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Model Metrics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Attack Classifier</a:t>
            </a:r>
            <a:r>
              <a:rPr lang="en-US"/>
              <a:t>: Multi-class classification model that identifies attack type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Uses TF-IDF vectorization and NLTK for text preprocessing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Confidence level reporting (High/Medium/Low)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SQL Injection 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 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 classifier with soft voting strategy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(Safe Query vs. SQL Injection)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Performance metrics include accuracy, precision, recall, F1 score, and AUC-ROC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Phishing/SMS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 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Text preprocessing with NLTK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 classification (Safe Message vs. Malicious Message)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Adjustable threshold for borderline cases (0.4-0.6 probability)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DDoS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 classifier with advanced feature encoding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Numerical data scaling and feature selection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(BENIGN vs. DDoS)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Probability scores for both classes</a:t>
            </a:r>
            <a:br>
              <a:rPr lang="en-US"/>
            </a:br>
            <a:br>
              <a:rPr lang="en-US"/>
            </a:br>
            <a:endParaRPr lang="en-US">
              <a:ea typeface="Calibri"/>
              <a:cs typeface="+mn-lt"/>
            </a:endParaRPr>
          </a:p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3BB6A-19EA-F781-41D8-5B2D0C0C5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6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318A-BFA3-7FA8-6332-FBB53A847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2F432-EB82-620D-139B-9139941C4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FA88A-F3B6-F25E-24C6-E08D064C4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HashingVectorizer</a:t>
            </a:r>
            <a:endParaRPr lang="en-US"/>
          </a:p>
          <a:p>
            <a:r>
              <a:rPr lang="en-US" b="1" err="1"/>
              <a:t>n_features</a:t>
            </a:r>
            <a:r>
              <a:rPr lang="en-US" b="1"/>
              <a:t>=20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collapsed millions of possible categories into a tiny fixed space to save memory and speed up training.</a:t>
            </a:r>
          </a:p>
          <a:p>
            <a:r>
              <a:rPr lang="en-US" b="1" err="1"/>
              <a:t>alternate_sign</a:t>
            </a:r>
            <a:r>
              <a:rPr lang="en-US" b="1"/>
              <a:t>=False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kept all hashed counts non-negative so downstream scalers and models see “pure” feature magnitudes.</a:t>
            </a:r>
          </a:p>
          <a:p>
            <a:r>
              <a:rPr lang="en-US" b="1" err="1"/>
              <a:t>FeatureSelector</a:t>
            </a:r>
            <a:r>
              <a:rPr lang="en-US" b="1"/>
              <a:t> (</a:t>
            </a:r>
            <a:r>
              <a:rPr lang="en-US" b="1" err="1"/>
              <a:t>ExtraTreesClassifier</a:t>
            </a:r>
            <a:r>
              <a:rPr lang="en-US" b="1"/>
              <a:t>)</a:t>
            </a:r>
            <a:endParaRPr lang="en-US"/>
          </a:p>
          <a:p>
            <a:r>
              <a:rPr lang="en-US" b="1" err="1"/>
              <a:t>n_estimators</a:t>
            </a:r>
            <a:r>
              <a:rPr lang="en-US" b="1"/>
              <a:t>=250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more trees gave smoother, more stable feature-importance rankings for selecting the top 40 features.</a:t>
            </a:r>
          </a:p>
          <a:p>
            <a:r>
              <a:rPr lang="en-US" b="1" err="1"/>
              <a:t>random_state</a:t>
            </a:r>
            <a:r>
              <a:rPr lang="en-US" b="1"/>
              <a:t>=42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ensures your pipeline always picks the same features—essential for reproducibility.</a:t>
            </a:r>
          </a:p>
          <a:p>
            <a:r>
              <a:rPr lang="en-US" b="1" err="1"/>
              <a:t>RandomForestClassifier</a:t>
            </a:r>
            <a:endParaRPr lang="en-US"/>
          </a:p>
          <a:p>
            <a:r>
              <a:rPr lang="en-US" b="1" err="1"/>
              <a:t>n_estimators</a:t>
            </a:r>
            <a:r>
              <a:rPr lang="en-US" b="1"/>
              <a:t>=200</a:t>
            </a:r>
            <a:r>
              <a:rPr lang="en-US"/>
              <a:t> (vs. 100 default)</a:t>
            </a:r>
          </a:p>
          <a:p>
            <a:r>
              <a:rPr lang="en-US" b="1" err="1"/>
              <a:t>max_depth</a:t>
            </a:r>
            <a:r>
              <a:rPr lang="en-US" b="1"/>
              <a:t>=20</a:t>
            </a:r>
            <a:r>
              <a:rPr lang="en-US"/>
              <a:t>, </a:t>
            </a:r>
            <a:r>
              <a:rPr lang="en-US" b="1" err="1"/>
              <a:t>min_samples_split</a:t>
            </a:r>
            <a:r>
              <a:rPr lang="en-US" b="1"/>
              <a:t>=5</a:t>
            </a:r>
            <a:r>
              <a:rPr lang="en-US"/>
              <a:t>, </a:t>
            </a:r>
            <a:r>
              <a:rPr lang="en-US" b="1" err="1"/>
              <a:t>min_samples_leaf</a:t>
            </a:r>
            <a:r>
              <a:rPr lang="en-US" b="1"/>
              <a:t>=2</a:t>
            </a:r>
            <a:endParaRPr lang="en-US"/>
          </a:p>
          <a:p>
            <a:r>
              <a:rPr lang="en-US" b="1" err="1"/>
              <a:t>class_weight</a:t>
            </a:r>
            <a:r>
              <a:rPr lang="en-US" b="1"/>
              <a:t>='balanced'</a:t>
            </a:r>
            <a:endParaRPr lang="en-US"/>
          </a:p>
          <a:p>
            <a:r>
              <a:rPr lang="en-US" b="1" err="1"/>
              <a:t>n_jobs</a:t>
            </a:r>
            <a:r>
              <a:rPr lang="en-US" b="1"/>
              <a:t>=-1</a:t>
            </a:r>
            <a:r>
              <a:rPr lang="en-US"/>
              <a:t>, </a:t>
            </a:r>
            <a:r>
              <a:rPr lang="en-US" b="1" err="1"/>
              <a:t>random_state</a:t>
            </a:r>
            <a:r>
              <a:rPr lang="en-US" b="1"/>
              <a:t>=42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these together cap over-complexity, handle class imbalance, and leverage all CPU cores while guaranteeing reproducible splits.</a:t>
            </a:r>
          </a:p>
          <a:p>
            <a:r>
              <a:rPr lang="en-US" b="1" err="1"/>
              <a:t>GradientBoostingClassifier</a:t>
            </a:r>
            <a:endParaRPr lang="en-US"/>
          </a:p>
          <a:p>
            <a:r>
              <a:rPr lang="en-US" b="1" err="1"/>
              <a:t>n_estimators</a:t>
            </a:r>
            <a:r>
              <a:rPr lang="en-US" b="1"/>
              <a:t>=200</a:t>
            </a:r>
            <a:r>
              <a:rPr lang="en-US"/>
              <a:t>, </a:t>
            </a:r>
            <a:r>
              <a:rPr lang="en-US" b="1"/>
              <a:t>subsample=0.8</a:t>
            </a:r>
            <a:r>
              <a:rPr lang="en-US"/>
              <a:t>, </a:t>
            </a:r>
            <a:r>
              <a:rPr lang="en-US" b="1" err="1"/>
              <a:t>max_depth</a:t>
            </a:r>
            <a:r>
              <a:rPr lang="en-US" b="1"/>
              <a:t>=8</a:t>
            </a:r>
            <a:endParaRPr lang="en-US"/>
          </a:p>
          <a:p>
            <a:r>
              <a:rPr lang="en-US"/>
              <a:t>(the other settings—</a:t>
            </a:r>
            <a:r>
              <a:rPr lang="en-US" err="1"/>
              <a:t>learning_rate</a:t>
            </a:r>
            <a:r>
              <a:rPr lang="en-US"/>
              <a:t>=0.1, </a:t>
            </a:r>
            <a:r>
              <a:rPr lang="en-US" err="1"/>
              <a:t>min_samples</a:t>
            </a:r>
            <a:r>
              <a:rPr lang="en-US"/>
              <a:t>_…—match defaults)</a:t>
            </a:r>
          </a:p>
          <a:p>
            <a:r>
              <a:rPr lang="en-US" i="1"/>
              <a:t>Why:</a:t>
            </a:r>
            <a:r>
              <a:rPr lang="en-US"/>
              <a:t> using more trees, slight stochasticity (80% subsampling), and deeper trees let the ensemble capture complex patterns with reduced variance.</a:t>
            </a:r>
          </a:p>
          <a:p>
            <a:r>
              <a:rPr lang="en-US" b="1" err="1"/>
              <a:t>VotingClassifier</a:t>
            </a:r>
            <a:endParaRPr lang="en-US"/>
          </a:p>
          <a:p>
            <a:r>
              <a:rPr lang="en-US" b="1"/>
              <a:t>voting='soft'</a:t>
            </a:r>
            <a:r>
              <a:rPr lang="en-US"/>
              <a:t>, </a:t>
            </a:r>
            <a:r>
              <a:rPr lang="en-US" b="1"/>
              <a:t>weights=[1,1]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averaging each model’s predicted probabilities (“soft” voting) reliably boosts overall accuracy over a simple majority vote.</a:t>
            </a:r>
          </a:p>
          <a:p>
            <a:r>
              <a:rPr lang="en-US" b="1"/>
              <a:t>Threshold for anomaly</a:t>
            </a:r>
            <a:endParaRPr lang="en-US"/>
          </a:p>
          <a:p>
            <a:r>
              <a:rPr lang="en-US" b="1"/>
              <a:t>Reconstruction-error ≥ 0.07</a:t>
            </a:r>
            <a:endParaRPr lang="en-US"/>
          </a:p>
          <a:p>
            <a:r>
              <a:rPr lang="en-US" i="1"/>
              <a:t>Why:</a:t>
            </a:r>
            <a:r>
              <a:rPr lang="en-US"/>
              <a:t> this cutoff was picked on validation data to balance false alarms vs. missed attacks.</a:t>
            </a:r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1C5D4-3987-562C-3C22-3B7703752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1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FEF32-929D-ABD5-14C5-D14D8A987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C66DA-BE3C-5ACE-26ED-40846F63F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C6D481-8747-5CB0-7EEC-33751925F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Multi-threat Detection System</a:t>
            </a:r>
            <a:r>
              <a:rPr lang="en-US"/>
              <a:t>: </a:t>
            </a:r>
            <a:br>
              <a:rPr lang="en-US">
                <a:cs typeface="+mn-lt"/>
              </a:rPr>
            </a:br>
            <a:r>
              <a:rPr lang="en-US"/>
              <a:t>Comprehensive security solution that can identify three different types of cyber threats: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SQL Injection (SQLi) attacks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Phishing/SMS scam attempts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Distributed Denial of Service (DDoS) attacks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>
                <a:ea typeface="Calibri"/>
                <a:cs typeface="Calibri"/>
              </a:rPr>
              <a:t>Key Features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Initial attack classification system to identify threat type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Specialized ML models for each threat category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Real-time detection and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User-friendly web interface with authentication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Dashboard with visualization and metrics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API endpoints for integration with other systems</a:t>
            </a:r>
          </a:p>
          <a:p>
            <a:br>
              <a:rPr lang="en-US">
                <a:ea typeface="Calibri"/>
                <a:cs typeface="+mn-lt"/>
              </a:rPr>
            </a:br>
            <a:r>
              <a:rPr lang="en-US" b="1"/>
              <a:t>Implementation Details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Architecture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Flask-based backend with MongoDB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ML models implemented in Python using scikit-learn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JWT-based authentication system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RESTful API design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Model Metrics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Attack Classifier</a:t>
            </a:r>
            <a:r>
              <a:rPr lang="en-US"/>
              <a:t>: Multi-class classification model that identifies attack type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Uses TF-IDF vectorization and NLTK for text preprocessing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Confidence level reporting (High/Medium/Low)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SQL Injection 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 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 classifier with soft voting strategy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(Safe Query vs. SQL Injection)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Performance metrics include accuracy, precision, recall, F1 score, and AUC-ROC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Phishing/SMS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 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Text preprocessing with NLTK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 classification (Safe Message vs. Malicious Message)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Adjustable threshold for borderline cases (0.4-0.6 probability)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DDoS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 classifier with advanced feature encoding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Numerical data scaling and feature selection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(BENIGN vs. DDoS)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Probability scores for both classes</a:t>
            </a:r>
            <a:br>
              <a:rPr lang="en-US"/>
            </a:br>
            <a:br>
              <a:rPr lang="en-US"/>
            </a:br>
            <a:endParaRPr lang="en-US">
              <a:ea typeface="Calibri"/>
              <a:cs typeface="+mn-lt"/>
            </a:endParaRPr>
          </a:p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0A77B-20A5-3318-9573-EE39DEB71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7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C4A91-D9C6-6202-EE56-5AA7E62D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28691-DFC4-0D31-055C-632C1EF99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E14CF-EDC8-1BEB-73A4-181BAADF9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Multi-threat Detection System</a:t>
            </a:r>
            <a:r>
              <a:rPr lang="en-US"/>
              <a:t>: </a:t>
            </a:r>
            <a:br>
              <a:rPr lang="en-US">
                <a:cs typeface="+mn-lt"/>
              </a:rPr>
            </a:br>
            <a:r>
              <a:rPr lang="en-US"/>
              <a:t>Comprehensive security solution that can identify three different types of cyber threats: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SQL Injection (SQLi) attacks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Phishing/SMS scam attempts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Distributed Denial of Service (DDoS) attacks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>
                <a:ea typeface="Calibri"/>
                <a:cs typeface="Calibri"/>
              </a:rPr>
              <a:t>Key Features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Initial attack classification system to identify threat type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Specialized ML models for each threat category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Real-time detection and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User-friendly web interface with authentication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Dashboard with visualization and metrics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API endpoints for integration with other systems</a:t>
            </a:r>
          </a:p>
          <a:p>
            <a:br>
              <a:rPr lang="en-US">
                <a:ea typeface="Calibri"/>
                <a:cs typeface="+mn-lt"/>
              </a:rPr>
            </a:br>
            <a:r>
              <a:rPr lang="en-US" b="1"/>
              <a:t>Implementation Details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Architecture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Flask-based backend with MongoDB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ML models implemented in Python using scikit-learn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JWT-based authentication system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RESTful API design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Model Metrics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Attack Classifier</a:t>
            </a:r>
            <a:r>
              <a:rPr lang="en-US"/>
              <a:t>: Multi-class classification model that identifies attack type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Uses TF-IDF vectorization and NLTK for text preprocessing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Confidence level reporting (High/Medium/Low)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SQL Injection 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 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 classifier with soft voting strategy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(Safe Query vs. SQL Injection)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Performance metrics include accuracy, precision, recall, F1 score, and AUC-ROC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Phishing/SMS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Ensemble model combining Naive Bayes and Logistic Regression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Text preprocessing with NLTK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 classification (Safe Message vs. Malicious Message)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Adjustable threshold for borderline cases (0.4-0.6 probability)</a:t>
            </a:r>
            <a:endParaRPr lang="en-US">
              <a:ea typeface="Calibri"/>
              <a:cs typeface="Calibri"/>
            </a:endParaRPr>
          </a:p>
          <a:p>
            <a:br>
              <a:rPr lang="en-US" b="1">
                <a:cs typeface="+mn-lt"/>
              </a:rPr>
            </a:br>
            <a:r>
              <a:rPr lang="en-US" b="1"/>
              <a:t>DDoS Detector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Voting classifier with advanced feature encoding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Numerical data scaling and feature selection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Binary classification (BENIGN vs. DDoS)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Probability scores for both classes</a:t>
            </a:r>
            <a:br>
              <a:rPr lang="en-US"/>
            </a:br>
            <a:br>
              <a:rPr lang="en-US"/>
            </a:br>
            <a:endParaRPr lang="en-US">
              <a:ea typeface="Calibri"/>
              <a:cs typeface="+mn-lt"/>
            </a:endParaRPr>
          </a:p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F29B4-B556-2A76-C430-257D7520D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4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9EEF8-F59E-404A-ADC6-4CDB1204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94B2B-C868-468D-91DC-8F17D0A5F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5458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A5ACD-3A97-B149-B36C-5AA41525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226" t="68124" r="-962" b="10595"/>
          <a:stretch/>
        </p:blipFill>
        <p:spPr>
          <a:xfrm>
            <a:off x="10260622" y="211344"/>
            <a:ext cx="1690585" cy="330075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6306D7-3A2F-F940-9F7B-15EB392CA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DCA242E-7F41-D547-A34B-ECAD02B740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You may add some body text to explain your table.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E5544B2-7476-044A-821A-71516FF0B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BA71D75-C832-624C-ADF5-2477EC244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E0CB9A1-AA5A-1F45-81B8-6B21FDF845C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30281" y="3039762"/>
            <a:ext cx="9687754" cy="2309386"/>
          </a:xfrm>
          <a:prstGeom prst="rect">
            <a:avLst/>
          </a:prstGeom>
          <a:noFill/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0941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55804"/>
            <a:ext cx="608979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Swinburne life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85430"/>
            <a:ext cx="6089790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It’s what you make it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748813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Sam Sample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4076805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23 April,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84250" r="-4719" b="9263"/>
          <a:stretch/>
        </p:blipFill>
        <p:spPr>
          <a:xfrm>
            <a:off x="5557919" y="5734878"/>
            <a:ext cx="5618375" cy="1006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9" t="13219" r="23662" b="-264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8A8EC-9FB9-444F-A69E-63E5196ED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52977" b="15545"/>
          <a:stretch/>
        </p:blipFill>
        <p:spPr>
          <a:xfrm>
            <a:off x="5557920" y="4760536"/>
            <a:ext cx="1131116" cy="10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-4719" b="9263"/>
          <a:stretch/>
        </p:blipFill>
        <p:spPr>
          <a:xfrm>
            <a:off x="5557919" y="4760536"/>
            <a:ext cx="5618375" cy="19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846" t="13787" r="21181" b="2382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6A9A7-BA5D-8F4F-87A5-52E81EF79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1" t="4838" r="27910"/>
          <a:stretch/>
        </p:blipFill>
        <p:spPr>
          <a:xfrm>
            <a:off x="7876014" y="452487"/>
            <a:ext cx="4315985" cy="4270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55381-D824-1843-9E81-B6C7DD2761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r="5833"/>
          <a:stretch/>
        </p:blipFill>
        <p:spPr>
          <a:xfrm>
            <a:off x="5722463" y="4722829"/>
            <a:ext cx="2153551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76717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Facilities </a:t>
            </a:r>
            <a:br>
              <a:rPr lang="en-US"/>
            </a:br>
            <a:r>
              <a:rPr lang="en-US"/>
              <a:t>and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3D571E-6C6A-4798-9A60-604AE949FEB4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4" cy="107721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Swinburne empowers you to </a:t>
            </a:r>
            <a:br>
              <a:rPr lang="en-US"/>
            </a:br>
            <a:r>
              <a:rPr lang="en-US"/>
              <a:t>make the most of your 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11E3A5E-99C3-A248-9BD6-51A7C5B92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832144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Swinburne has a wide range of facilities and support services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F6AA28-ECBB-4880-813D-2B3B6BEC86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CFC9AE-857A-4CF3-B511-2C7E86276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416969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181590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7152861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Safety on campus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6A50B-0CED-5E4D-BA45-B1ED01FB7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866" r="2" b="14827"/>
          <a:stretch/>
        </p:blipFill>
        <p:spPr>
          <a:xfrm>
            <a:off x="7683335" y="4899991"/>
            <a:ext cx="4081066" cy="978296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A92E0E6-1027-8048-A325-503E10C0E9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7152861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Swinburne takes safety and security very seriously.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29465B6-EAD9-4F8E-A664-BA0A0BD52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D844A4-A477-478A-B06A-5DDB45441E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966" t="12338" r="26401" b="3540"/>
          <a:stretch/>
        </p:blipFill>
        <p:spPr>
          <a:xfrm>
            <a:off x="7876015" y="449927"/>
            <a:ext cx="4315985" cy="4270342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117F348-3FC8-42E6-B117-DD3752D149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3794482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ple_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1068166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How a table slide can appear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79" y="2247150"/>
            <a:ext cx="1068166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You may add some body text to explain your table.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0E51DE-39B6-CC4B-BA98-3ABC1461CE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1068166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These can be useful for displaying statistics and timelines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963C177-FD25-4F8F-B236-438FB5316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6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30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40E8D6-300A-EC4E-9A82-8E5FF0C767D0}"/>
              </a:ext>
            </a:extLst>
          </p:cNvPr>
          <p:cNvSpPr/>
          <p:nvPr userDrawn="1"/>
        </p:nvSpPr>
        <p:spPr>
          <a:xfrm>
            <a:off x="-1" y="0"/>
            <a:ext cx="12192001" cy="1202635"/>
          </a:xfrm>
          <a:prstGeom prst="rect">
            <a:avLst/>
          </a:prstGeom>
          <a:solidFill>
            <a:srgbClr val="FF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b="1" i="0">
              <a:latin typeface="Montserrat" pitchFamily="2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B252FA-DA85-3A44-94E6-B57BDF7F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64" y="1"/>
            <a:ext cx="10515600" cy="1202633"/>
          </a:xfrm>
        </p:spPr>
        <p:txBody>
          <a:bodyPr lIns="90000" tIns="46800" rIns="90000" bIns="46800">
            <a:normAutofit/>
          </a:bodyPr>
          <a:lstStyle>
            <a:lvl1pPr>
              <a:defRPr sz="3200" cap="none" baseline="0">
                <a:solidFill>
                  <a:srgbClr val="34363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2B33-4CDD-1249-850C-3BBEBF4C62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664" y="1654629"/>
            <a:ext cx="10790189" cy="3875314"/>
          </a:xfrm>
        </p:spPr>
        <p:txBody>
          <a:bodyPr/>
          <a:lstStyle>
            <a:lvl1pPr>
              <a:defRPr sz="2000" b="1" i="0">
                <a:solidFill>
                  <a:srgbClr val="343638"/>
                </a:solidFill>
                <a:latin typeface="Montserrat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0363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533400" indent="-1301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714375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9D304B-F131-D04E-9BB2-C234FACC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E54F5-4EC8-495D-B871-5FDD7F476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771913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8887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552" y="3649334"/>
            <a:ext cx="9144000" cy="2388859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8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36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040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2333299"/>
            <a:ext cx="5675588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2333299"/>
            <a:ext cx="5675589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344211" y="1509387"/>
            <a:ext cx="5675588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/>
          </p:nvPr>
        </p:nvSpPr>
        <p:spPr>
          <a:xfrm>
            <a:off x="6172199" y="1509387"/>
            <a:ext cx="56755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302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595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177647"/>
            <a:ext cx="11490877" cy="207005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4212" y="3335008"/>
            <a:ext cx="11490877" cy="2687421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 descr="Swinburne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51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2484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97" y="5486400"/>
            <a:ext cx="4665555" cy="124326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12192000" cy="5358064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946" y="5358064"/>
            <a:ext cx="7127055" cy="14999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6504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AMDC Fi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1"/>
            <a:ext cx="11488755" cy="20416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918" y="3293128"/>
            <a:ext cx="11496164" cy="1404996"/>
          </a:xfrm>
          <a:noFill/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8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51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aper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5343"/>
            <a:ext cx="9144000" cy="2426140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>
                <a:solidFill>
                  <a:schemeClr val="bg1">
                    <a:lumMod val="95000"/>
                  </a:schemeClr>
                </a:solidFill>
              </a:rPr>
              <a:t>CRICOS</a:t>
            </a:r>
            <a:r>
              <a:rPr lang="en-AU" sz="800" baseline="0">
                <a:solidFill>
                  <a:schemeClr val="bg1">
                    <a:lumMod val="95000"/>
                  </a:schemeClr>
                </a:solidFill>
              </a:rPr>
              <a:t> 00111D</a:t>
            </a:r>
          </a:p>
          <a:p>
            <a:pPr algn="r"/>
            <a:r>
              <a:rPr lang="en-AU" sz="800" baseline="0">
                <a:solidFill>
                  <a:schemeClr val="bg1">
                    <a:lumMod val="95000"/>
                  </a:schemeClr>
                </a:solidFill>
              </a:rPr>
              <a:t>TOID 3069</a:t>
            </a:r>
            <a:endParaRPr lang="en-AU" sz="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32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Swinburn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623" y="1290909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600" strike="noStrike" cap="all" baseline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1623" y="3586928"/>
            <a:ext cx="11488755" cy="2388859"/>
          </a:xfrm>
          <a:noFill/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11" name="Picture 10" descr="KNOWING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  <a:ln w="25400">
            <a:solidFill>
              <a:schemeClr val="bg2"/>
            </a:solidFill>
            <a:miter lim="800000"/>
          </a:ln>
        </p:spPr>
      </p:pic>
      <p:pic>
        <p:nvPicPr>
          <p:cNvPr id="12" name="Picture 11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  <a:ln w="25400">
            <a:solidFill>
              <a:schemeClr val="bg2"/>
            </a:solidFill>
            <a:miter lim="800000"/>
          </a:ln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>
                <a:solidFill>
                  <a:schemeClr val="tx1"/>
                </a:solidFill>
              </a:rPr>
              <a:t>CRICOS</a:t>
            </a:r>
            <a:r>
              <a:rPr lang="en-AU" sz="800" baseline="0">
                <a:solidFill>
                  <a:schemeClr val="tx1"/>
                </a:solidFill>
              </a:rPr>
              <a:t> 00111D</a:t>
            </a:r>
          </a:p>
          <a:p>
            <a:pPr algn="r"/>
            <a:r>
              <a:rPr lang="en-AU" sz="800" baseline="0">
                <a:solidFill>
                  <a:schemeClr val="tx1"/>
                </a:solidFill>
              </a:rPr>
              <a:t>TOID 3069</a:t>
            </a:r>
            <a:endParaRPr lang="en-AU" sz="800">
              <a:solidFill>
                <a:schemeClr val="tx1"/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4212" y="6176964"/>
            <a:ext cx="2743200" cy="5445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281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385466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4010765"/>
            <a:ext cx="11488755" cy="84558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918" y="4873073"/>
            <a:ext cx="11496165" cy="1141473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3839859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643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778933" y="6450904"/>
            <a:ext cx="9487360" cy="1"/>
          </a:xfrm>
          <a:prstGeom prst="line">
            <a:avLst/>
          </a:prstGeom>
          <a:ln w="12700">
            <a:solidFill>
              <a:srgbClr val="FF2D0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pic>
        <p:nvPicPr>
          <p:cNvPr id="9" name="image3.png" descr="Swinburne Logo RGB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7780" y="4471"/>
            <a:ext cx="1010040" cy="1515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.png" descr="KNOWING Logo RGB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6297" y="5709635"/>
            <a:ext cx="1010040" cy="7575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487886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8239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552" y="3649334"/>
            <a:ext cx="9144000" cy="2388859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52010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3059</a:t>
            </a:r>
            <a:endParaRPr lang="en-AU" sz="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BBEB8-76C6-094B-A5EC-4706ECE8D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5"/>
          <a:stretch/>
        </p:blipFill>
        <p:spPr>
          <a:xfrm>
            <a:off x="9671836" y="0"/>
            <a:ext cx="2168542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3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9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371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2333299"/>
            <a:ext cx="5675588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2333299"/>
            <a:ext cx="5675589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344211" y="1509387"/>
            <a:ext cx="5675588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/>
          </p:nvPr>
        </p:nvSpPr>
        <p:spPr>
          <a:xfrm>
            <a:off x="6172199" y="1509387"/>
            <a:ext cx="56755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431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310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BEE6D-49FB-440F-98D5-CB1C44202049}"/>
              </a:ext>
            </a:extLst>
          </p:cNvPr>
          <p:cNvGrpSpPr/>
          <p:nvPr userDrawn="1"/>
        </p:nvGrpSpPr>
        <p:grpSpPr>
          <a:xfrm>
            <a:off x="5557919" y="4760536"/>
            <a:ext cx="5618375" cy="1980506"/>
            <a:chOff x="5557919" y="4760536"/>
            <a:chExt cx="5618375" cy="19805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20B6F8-8E52-F940-BA78-A0A2B78F1B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2480" t="77968" r="-4719" b="9263"/>
            <a:stretch/>
          </p:blipFill>
          <p:spPr>
            <a:xfrm>
              <a:off x="5557919" y="4760536"/>
              <a:ext cx="5618375" cy="198050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7A5EF-1CCA-4630-996C-77608B56F8B3}"/>
                </a:ext>
              </a:extLst>
            </p:cNvPr>
            <p:cNvSpPr/>
            <p:nvPr userDrawn="1"/>
          </p:nvSpPr>
          <p:spPr>
            <a:xfrm>
              <a:off x="6748272" y="4837176"/>
              <a:ext cx="4361688" cy="99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B6C16E-6CB1-4D84-B65E-7BE162FA3C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175" y="404813"/>
            <a:ext cx="4833937" cy="519747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873066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177647"/>
            <a:ext cx="11490877" cy="207005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4212" y="3335008"/>
            <a:ext cx="11490877" cy="2687421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4253F-B2AB-5B44-A09D-4CA090ADA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2"/>
          <a:stretch/>
        </p:blipFill>
        <p:spPr>
          <a:xfrm>
            <a:off x="9661240" y="10836"/>
            <a:ext cx="2173849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09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1680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97" y="5486400"/>
            <a:ext cx="4665555" cy="124326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12192000" cy="5358064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946" y="5358064"/>
            <a:ext cx="7127055" cy="14999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19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52323EE-F917-4344-990B-84E13A1D8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52438"/>
            <a:ext cx="4316412" cy="427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image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2EAF4550-BE04-4D85-8140-CAEE531D60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22938" y="4722813"/>
            <a:ext cx="2152650" cy="1722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3916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 of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301E3A-AEBD-1049-9450-8220EE1A2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84569" r="1" b="10595"/>
          <a:stretch/>
        </p:blipFill>
        <p:spPr>
          <a:xfrm>
            <a:off x="6358878" y="5784573"/>
            <a:ext cx="5405523" cy="750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B0078-646E-0A42-AFBD-3E03F491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21D86-4D96-E542-A7AA-52E138A56A16}"/>
              </a:ext>
            </a:extLst>
          </p:cNvPr>
          <p:cNvSpPr txBox="1"/>
          <p:nvPr/>
        </p:nvSpPr>
        <p:spPr>
          <a:xfrm>
            <a:off x="427599" y="2792273"/>
            <a:ext cx="45928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respectfully acknowledge the </a:t>
            </a:r>
            <a:r>
              <a:rPr lang="en-GB" sz="1000" b="0" i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People of the Kulin Nation, who are the Traditional Owners of the land on which Swinburne’s Australian campuses are located in Melbourne’s east and outer-east, and pay our respect to their Elders past, present and emerging.</a:t>
            </a:r>
          </a:p>
          <a:p>
            <a:endParaRPr lang="en-GB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are honoured to recognise our connection to </a:t>
            </a:r>
            <a:r>
              <a:rPr lang="en-GB" sz="1000" b="0" i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Country, history, culture, and spirituality through these locations, and strive to ensure that we operate in a manner that respects and honours the Elders and Ancestors of these lands.</a:t>
            </a:r>
          </a:p>
          <a:p>
            <a:endParaRPr lang="en-GB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respectfully acknowledge Swinburne’s Aboriginal and Torres Strait Islander staff, students, alumni, partners and visitors.</a:t>
            </a:r>
          </a:p>
          <a:p>
            <a:endParaRPr lang="en-GB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acknowledge and respect the Traditional Owners of lands across Australia, their Elders, Ancestors, cultures, and heritage, and recognise the continuing sovereignties of all Aboriginal and Torres Strait Islander Nations.</a:t>
            </a:r>
          </a:p>
          <a:p>
            <a:endParaRPr lang="en-US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F0F09-72F3-3441-9402-E373F8E5EB3F}"/>
              </a:ext>
            </a:extLst>
          </p:cNvPr>
          <p:cNvSpPr txBox="1"/>
          <p:nvPr/>
        </p:nvSpPr>
        <p:spPr>
          <a:xfrm>
            <a:off x="434508" y="1858410"/>
            <a:ext cx="566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>
                <a:latin typeface="Barlow Light" pitchFamily="2" charset="77"/>
                <a:ea typeface="DIN 2014 Light" panose="020B0404020202020204" pitchFamily="34" charset="77"/>
              </a:rPr>
              <a:t>Acknowledgement of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067CD-E520-DC4D-B83A-C56E5FCC5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21" t="28383" r="14498" b="18249"/>
          <a:stretch/>
        </p:blipFill>
        <p:spPr>
          <a:xfrm>
            <a:off x="7434470" y="404038"/>
            <a:ext cx="4757530" cy="519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5ED88-E76B-A544-B183-904F87143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79189" r="57973" b="15495"/>
          <a:stretch/>
        </p:blipFill>
        <p:spPr>
          <a:xfrm>
            <a:off x="6358878" y="4950069"/>
            <a:ext cx="896687" cy="8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4"/>
            <a:ext cx="54139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FB895-CEDF-407A-8EBB-D14839C388BA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1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1AB50-6DF5-0046-88B5-CCF309E40D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9D4BD1-E32E-4B45-9EE2-0025BDBB5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6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117D9-7D31-CF43-ADFD-F98B62BD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481" r="2" b="14827"/>
          <a:stretch/>
        </p:blipFill>
        <p:spPr>
          <a:xfrm>
            <a:off x="7683335" y="4840357"/>
            <a:ext cx="4081066" cy="10379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86E4EA-34C8-E244-8CAB-C02FEF4020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690479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AE31527-290E-A24C-AA95-FA74345F0F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259A720-FEE8-5141-B4A1-A0D410B4C3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690479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98469BC-0212-0841-B9E2-4583B2ABE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4CD2C42-FE07-4F3E-B6EF-9DF80CF9FE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49263"/>
            <a:ext cx="4316412" cy="4273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88525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87" r:id="rId4"/>
    <p:sldLayoutId id="2147483688" r:id="rId5"/>
    <p:sldLayoutId id="2147483673" r:id="rId6"/>
    <p:sldLayoutId id="2147483674" r:id="rId7"/>
    <p:sldLayoutId id="2147483675" r:id="rId8"/>
    <p:sldLayoutId id="2147483689" r:id="rId9"/>
    <p:sldLayoutId id="2147483677" r:id="rId10"/>
    <p:sldLayoutId id="2147483680" r:id="rId11"/>
    <p:sldLayoutId id="2147483671" r:id="rId12"/>
    <p:sldLayoutId id="2147483672" r:id="rId13"/>
    <p:sldLayoutId id="2147483681" r:id="rId14"/>
    <p:sldLayoutId id="2147483682" r:id="rId15"/>
    <p:sldLayoutId id="2147483683" r:id="rId16"/>
    <p:sldLayoutId id="2147483685" r:id="rId17"/>
    <p:sldLayoutId id="2147483679" r:id="rId18"/>
    <p:sldLayoutId id="2147483690" r:id="rId19"/>
    <p:sldLayoutId id="214748370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108000" rIns="91440" bIns="108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7" name="Picture 6" descr="KNOWING Logo RGB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90000" rIns="91440" bIns="90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7" name="Picture 6" descr="KNOWING Logo RGB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vert="horz" lIns="91440" tIns="108000" rIns="91440" bIns="108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924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1"/>
        </a:buBlip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tanaChhorn/TIP-Project-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tanaChhorn/TIP-Project-3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un-2208/TIP-Project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A2DC72-ADAD-10A5-BC75-C69D8F46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90" y="1167608"/>
            <a:ext cx="5808452" cy="37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6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AB244-2AC6-4089-21F7-912681A63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E81F9FD5-BDFE-EA13-07B9-8E655157C927}"/>
              </a:ext>
            </a:extLst>
          </p:cNvPr>
          <p:cNvSpPr/>
          <p:nvPr/>
        </p:nvSpPr>
        <p:spPr>
          <a:xfrm flipH="1">
            <a:off x="859735" y="1755980"/>
            <a:ext cx="3284114" cy="4288262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49" name="Group 27">
            <a:extLst>
              <a:ext uri="{FF2B5EF4-FFF2-40B4-BE49-F238E27FC236}">
                <a16:creationId xmlns:a16="http://schemas.microsoft.com/office/drawing/2014/main" id="{F6216024-623B-1F35-DE60-E9CF92B1C91E}"/>
              </a:ext>
            </a:extLst>
          </p:cNvPr>
          <p:cNvGrpSpPr/>
          <p:nvPr/>
        </p:nvGrpSpPr>
        <p:grpSpPr>
          <a:xfrm rot="16200000">
            <a:off x="3392763" y="1285890"/>
            <a:ext cx="446927" cy="948117"/>
            <a:chOff x="0" y="0"/>
            <a:chExt cx="2353310" cy="4992354"/>
          </a:xfrm>
        </p:grpSpPr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77CF1809-8B85-BF1A-0D24-C12098AB3625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1" name="Group 29">
            <a:extLst>
              <a:ext uri="{FF2B5EF4-FFF2-40B4-BE49-F238E27FC236}">
                <a16:creationId xmlns:a16="http://schemas.microsoft.com/office/drawing/2014/main" id="{86660AEF-C3DF-498C-8A8B-493B330D7135}"/>
              </a:ext>
            </a:extLst>
          </p:cNvPr>
          <p:cNvGrpSpPr/>
          <p:nvPr/>
        </p:nvGrpSpPr>
        <p:grpSpPr>
          <a:xfrm rot="5400000">
            <a:off x="1002528" y="1487283"/>
            <a:ext cx="446927" cy="544849"/>
            <a:chOff x="0" y="0"/>
            <a:chExt cx="2353310" cy="2868930"/>
          </a:xfrm>
        </p:grpSpPr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C04FF700-1022-04C1-C8F5-404101B4BA1A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3" name="Group 31">
            <a:extLst>
              <a:ext uri="{FF2B5EF4-FFF2-40B4-BE49-F238E27FC236}">
                <a16:creationId xmlns:a16="http://schemas.microsoft.com/office/drawing/2014/main" id="{823EA1F0-8DBD-A71E-3DFA-DEC020886BD3}"/>
              </a:ext>
            </a:extLst>
          </p:cNvPr>
          <p:cNvGrpSpPr/>
          <p:nvPr/>
        </p:nvGrpSpPr>
        <p:grpSpPr>
          <a:xfrm>
            <a:off x="1302568" y="1536244"/>
            <a:ext cx="2175525" cy="447168"/>
            <a:chOff x="0" y="0"/>
            <a:chExt cx="1006916" cy="206966"/>
          </a:xfrm>
        </p:grpSpPr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A4922115-7930-9ADB-AA2A-DEBB5410DC5E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Snip Diagonal Corner Rectangle 46">
            <a:extLst>
              <a:ext uri="{FF2B5EF4-FFF2-40B4-BE49-F238E27FC236}">
                <a16:creationId xmlns:a16="http://schemas.microsoft.com/office/drawing/2014/main" id="{BC559DC7-6B1B-9291-E90A-D89FCA0344F7}"/>
              </a:ext>
            </a:extLst>
          </p:cNvPr>
          <p:cNvSpPr/>
          <p:nvPr/>
        </p:nvSpPr>
        <p:spPr>
          <a:xfrm flipH="1">
            <a:off x="4434208" y="1755980"/>
            <a:ext cx="3284114" cy="4288262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8" name="Snip Diagonal Corner Rectangle 47">
            <a:extLst>
              <a:ext uri="{FF2B5EF4-FFF2-40B4-BE49-F238E27FC236}">
                <a16:creationId xmlns:a16="http://schemas.microsoft.com/office/drawing/2014/main" id="{882360AB-2ED6-767F-D002-1C40DC6D32BB}"/>
              </a:ext>
            </a:extLst>
          </p:cNvPr>
          <p:cNvSpPr/>
          <p:nvPr/>
        </p:nvSpPr>
        <p:spPr>
          <a:xfrm flipH="1">
            <a:off x="8023921" y="1755980"/>
            <a:ext cx="3284114" cy="4288262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FD5D4AFF-610D-8218-3701-33475CF5DBE3}"/>
              </a:ext>
            </a:extLst>
          </p:cNvPr>
          <p:cNvSpPr txBox="1"/>
          <p:nvPr/>
        </p:nvSpPr>
        <p:spPr>
          <a:xfrm>
            <a:off x="933434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chemeClr val="bg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It Does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2C321110-B14A-B1BE-ADDF-6E709BF5B785}"/>
              </a:ext>
            </a:extLst>
          </p:cNvPr>
          <p:cNvSpPr txBox="1"/>
          <p:nvPr/>
        </p:nvSpPr>
        <p:spPr>
          <a:xfrm>
            <a:off x="1135067" y="2256014"/>
            <a:ext cx="2733450" cy="20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9"/>
              </a:lnSpc>
            </a:pPr>
            <a:r>
              <a:rPr lang="en-US" sz="1400" spc="53">
                <a:latin typeface="Aptos" panose="020B0004020202020204" pitchFamily="34" charset="0"/>
                <a:ea typeface="Open Sauce Light"/>
                <a:cs typeface="Open Sauce Light"/>
                <a:sym typeface="Open Sauce Light"/>
              </a:rPr>
              <a:t>Comprehensive security solution that can identify three different types of cyber threats: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b="1" spc="53">
                <a:latin typeface="Aptos" panose="020B0004020202020204" pitchFamily="34" charset="0"/>
                <a:ea typeface="Open Sauce Bold"/>
                <a:cs typeface="Open Sauce Bold"/>
                <a:sym typeface="Open Sauce Bold"/>
              </a:rPr>
              <a:t>SQL Injection</a:t>
            </a:r>
            <a:r>
              <a:rPr lang="en-US" sz="1400" spc="53">
                <a:latin typeface="Aptos" panose="020B0004020202020204" pitchFamily="34" charset="0"/>
                <a:ea typeface="Open Sauce Light"/>
                <a:cs typeface="Open Sauce Light"/>
                <a:sym typeface="Open Sauce Light"/>
              </a:rPr>
              <a:t> (SQLi) attacks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b="1" spc="53">
                <a:latin typeface="Aptos" panose="020B0004020202020204" pitchFamily="34" charset="0"/>
                <a:ea typeface="Open Sauce Bold"/>
                <a:cs typeface="Open Sauce Bold"/>
                <a:sym typeface="Open Sauce Bold"/>
              </a:rPr>
              <a:t>Phishing/SMS</a:t>
            </a:r>
            <a:r>
              <a:rPr lang="en-US" sz="1400" spc="53">
                <a:latin typeface="Aptos" panose="020B0004020202020204" pitchFamily="34" charset="0"/>
                <a:ea typeface="Open Sauce Light"/>
                <a:cs typeface="Open Sauce Light"/>
                <a:sym typeface="Open Sauce Light"/>
              </a:rPr>
              <a:t> scam attempts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b="1" spc="53">
                <a:latin typeface="Aptos" panose="020B0004020202020204" pitchFamily="34" charset="0"/>
                <a:ea typeface="Open Sauce Bold"/>
                <a:cs typeface="Open Sauce Bold"/>
                <a:sym typeface="Open Sauce Bold"/>
              </a:rPr>
              <a:t>Distributed Denial of Service </a:t>
            </a:r>
            <a:r>
              <a:rPr lang="en-US" sz="1400" spc="53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(DDoS)</a:t>
            </a:r>
            <a:r>
              <a:rPr lang="en-US" sz="1400" spc="53">
                <a:latin typeface="Aptos" panose="020B0004020202020204" pitchFamily="34" charset="0"/>
                <a:ea typeface="Open Sauce Light"/>
                <a:cs typeface="Open Sauce Light"/>
                <a:sym typeface="Open Sauce Light"/>
              </a:rPr>
              <a:t> attacks</a:t>
            </a: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11AF098C-9791-92F8-01D2-196AF1336AC6}"/>
              </a:ext>
            </a:extLst>
          </p:cNvPr>
          <p:cNvGrpSpPr/>
          <p:nvPr/>
        </p:nvGrpSpPr>
        <p:grpSpPr>
          <a:xfrm rot="5400000">
            <a:off x="8148747" y="1487283"/>
            <a:ext cx="446927" cy="544849"/>
            <a:chOff x="0" y="0"/>
            <a:chExt cx="2353310" cy="2868930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6778A509-3E31-8AEE-5E4E-7DC61BBD44C7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4" name="Group 17">
            <a:extLst>
              <a:ext uri="{FF2B5EF4-FFF2-40B4-BE49-F238E27FC236}">
                <a16:creationId xmlns:a16="http://schemas.microsoft.com/office/drawing/2014/main" id="{D5F033CE-1D48-6127-E596-8F52413A682D}"/>
              </a:ext>
            </a:extLst>
          </p:cNvPr>
          <p:cNvGrpSpPr/>
          <p:nvPr/>
        </p:nvGrpSpPr>
        <p:grpSpPr>
          <a:xfrm rot="16200000">
            <a:off x="10538981" y="1285890"/>
            <a:ext cx="446927" cy="948117"/>
            <a:chOff x="0" y="0"/>
            <a:chExt cx="2353310" cy="4992354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AC1E4C4D-73BD-44A9-D70C-39C1905B6B3C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5" name="Group 19">
            <a:extLst>
              <a:ext uri="{FF2B5EF4-FFF2-40B4-BE49-F238E27FC236}">
                <a16:creationId xmlns:a16="http://schemas.microsoft.com/office/drawing/2014/main" id="{61FDF24E-23BE-E82C-3C64-DDD0F8DB8000}"/>
              </a:ext>
            </a:extLst>
          </p:cNvPr>
          <p:cNvGrpSpPr/>
          <p:nvPr/>
        </p:nvGrpSpPr>
        <p:grpSpPr>
          <a:xfrm>
            <a:off x="8448787" y="1536244"/>
            <a:ext cx="2175524" cy="447168"/>
            <a:chOff x="0" y="0"/>
            <a:chExt cx="1006916" cy="206966"/>
          </a:xfrm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373A5276-4E47-F9E5-0771-A9B02F47144F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26" name="TextBox 21">
            <a:extLst>
              <a:ext uri="{FF2B5EF4-FFF2-40B4-BE49-F238E27FC236}">
                <a16:creationId xmlns:a16="http://schemas.microsoft.com/office/drawing/2014/main" id="{9EDA40A1-00E4-6796-DCB2-5EB64AB7EF04}"/>
              </a:ext>
            </a:extLst>
          </p:cNvPr>
          <p:cNvSpPr txBox="1"/>
          <p:nvPr/>
        </p:nvSpPr>
        <p:spPr>
          <a:xfrm>
            <a:off x="8099786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Limitation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77BB3F2B-DD28-9F47-0DE4-B1304744C342}"/>
              </a:ext>
            </a:extLst>
          </p:cNvPr>
          <p:cNvSpPr txBox="1"/>
          <p:nvPr/>
        </p:nvSpPr>
        <p:spPr>
          <a:xfrm>
            <a:off x="8329521" y="2256014"/>
            <a:ext cx="2672914" cy="15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 Only accepts CSV input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 Limited to 3 threat types: SQLi, Phishing (SMS), DDoS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 No support for adding new threats without code changes</a:t>
            </a:r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D149D1CC-1B06-F27A-3F2C-63580F45FFEE}"/>
              </a:ext>
            </a:extLst>
          </p:cNvPr>
          <p:cNvGrpSpPr/>
          <p:nvPr/>
        </p:nvGrpSpPr>
        <p:grpSpPr>
          <a:xfrm rot="16200000">
            <a:off x="6968506" y="1285890"/>
            <a:ext cx="446927" cy="948117"/>
            <a:chOff x="0" y="0"/>
            <a:chExt cx="2353310" cy="4992354"/>
          </a:xfrm>
        </p:grpSpPr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D9101130-CD27-2DFA-2B69-190ED4798E9F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6" name="Group 29">
            <a:extLst>
              <a:ext uri="{FF2B5EF4-FFF2-40B4-BE49-F238E27FC236}">
                <a16:creationId xmlns:a16="http://schemas.microsoft.com/office/drawing/2014/main" id="{FAFC5FB9-77EB-1251-1735-49B74D949E53}"/>
              </a:ext>
            </a:extLst>
          </p:cNvPr>
          <p:cNvGrpSpPr/>
          <p:nvPr/>
        </p:nvGrpSpPr>
        <p:grpSpPr>
          <a:xfrm rot="5400000">
            <a:off x="4578271" y="1487283"/>
            <a:ext cx="446927" cy="544849"/>
            <a:chOff x="0" y="0"/>
            <a:chExt cx="2353310" cy="2868930"/>
          </a:xfrm>
        </p:grpSpPr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060A67F-C90B-8483-8270-16F19B1DEF6A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7" name="Group 31">
            <a:extLst>
              <a:ext uri="{FF2B5EF4-FFF2-40B4-BE49-F238E27FC236}">
                <a16:creationId xmlns:a16="http://schemas.microsoft.com/office/drawing/2014/main" id="{4CAFC8D6-F0EA-CA3C-F115-0FB2D057AA74}"/>
              </a:ext>
            </a:extLst>
          </p:cNvPr>
          <p:cNvGrpSpPr/>
          <p:nvPr/>
        </p:nvGrpSpPr>
        <p:grpSpPr>
          <a:xfrm>
            <a:off x="4878311" y="1536244"/>
            <a:ext cx="2175525" cy="447168"/>
            <a:chOff x="0" y="0"/>
            <a:chExt cx="1006916" cy="206966"/>
          </a:xfrm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A5ED7CF-C19F-51DE-7D5D-847D8A543681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38" name="TextBox 33">
            <a:extLst>
              <a:ext uri="{FF2B5EF4-FFF2-40B4-BE49-F238E27FC236}">
                <a16:creationId xmlns:a16="http://schemas.microsoft.com/office/drawing/2014/main" id="{FA5A5B1C-7F99-F024-78EA-AB9BA8F66619}"/>
              </a:ext>
            </a:extLst>
          </p:cNvPr>
          <p:cNvSpPr txBox="1"/>
          <p:nvPr/>
        </p:nvSpPr>
        <p:spPr>
          <a:xfrm>
            <a:off x="4529310" y="1627996"/>
            <a:ext cx="3136718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Technical Features</a:t>
            </a:r>
          </a:p>
        </p:txBody>
      </p:sp>
      <p:sp>
        <p:nvSpPr>
          <p:cNvPr id="40" name="TextBox 37">
            <a:extLst>
              <a:ext uri="{FF2B5EF4-FFF2-40B4-BE49-F238E27FC236}">
                <a16:creationId xmlns:a16="http://schemas.microsoft.com/office/drawing/2014/main" id="{63D1FCDC-1354-FD24-CCD8-E3C3ADD8596F}"/>
              </a:ext>
            </a:extLst>
          </p:cNvPr>
          <p:cNvSpPr txBox="1"/>
          <p:nvPr/>
        </p:nvSpPr>
        <p:spPr>
          <a:xfrm>
            <a:off x="4739807" y="2256014"/>
            <a:ext cx="2672915" cy="3576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Frontend: React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Backend: Flask,  MongoDB,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ML: scikit-learn</a:t>
            </a:r>
            <a:endParaRPr lang="en-US" sz="1400" spc="53" dirty="0">
              <a:latin typeface="Aptos" panose="020B0004020202020204" pitchFamily="34" charset="0"/>
              <a:ea typeface="Open Sauce"/>
              <a:cs typeface="Open Sauce"/>
              <a:sym typeface="Open Sauce"/>
            </a:endParaRP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Initial threat classification system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Specialized ML models per threat type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Real-time detection &amp; analysis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Secure, user-friendly web interface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Dashboard with visualizations &amp; metrics</a:t>
            </a:r>
          </a:p>
          <a:p>
            <a:pPr marL="287880" lvl="1" indent="-143940">
              <a:lnSpc>
                <a:spcPts val="1999"/>
              </a:lnSpc>
              <a:buFont typeface="Arial"/>
              <a:buChar char="•"/>
            </a:pPr>
            <a:r>
              <a:rPr lang="en-US" sz="1400" spc="53" dirty="0">
                <a:latin typeface="Aptos" panose="020B0004020202020204" pitchFamily="34" charset="0"/>
                <a:ea typeface="Open Sauce"/>
                <a:cs typeface="Open Sauce"/>
                <a:sym typeface="Open Sauce"/>
              </a:rPr>
              <a:t>API integration support</a:t>
            </a:r>
          </a:p>
        </p:txBody>
      </p:sp>
      <p:sp>
        <p:nvSpPr>
          <p:cNvPr id="2" name="TextBox 40">
            <a:extLst>
              <a:ext uri="{FF2B5EF4-FFF2-40B4-BE49-F238E27FC236}">
                <a16:creationId xmlns:a16="http://schemas.microsoft.com/office/drawing/2014/main" id="{E4B20A89-70F5-1A20-C2B3-1641C7F21CDD}"/>
              </a:ext>
            </a:extLst>
          </p:cNvPr>
          <p:cNvSpPr txBox="1"/>
          <p:nvPr/>
        </p:nvSpPr>
        <p:spPr>
          <a:xfrm>
            <a:off x="564157" y="507656"/>
            <a:ext cx="986805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2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Design 2 GitHub Repository link: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  <a:hlinkClick r:id="rId3"/>
              </a:rPr>
              <a:t>https://github.com/VatanaChhorn/TIP-Project-2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 </a:t>
            </a: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    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FF3405E-F807-DB0B-C8E5-DE5EBD9B35B8}"/>
              </a:ext>
            </a:extLst>
          </p:cNvPr>
          <p:cNvSpPr txBox="1">
            <a:spLocks/>
          </p:cNvSpPr>
          <p:nvPr/>
        </p:nvSpPr>
        <p:spPr>
          <a:xfrm>
            <a:off x="489841" y="998228"/>
            <a:ext cx="9687754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Concept</a:t>
            </a:r>
          </a:p>
        </p:txBody>
      </p:sp>
    </p:spTree>
    <p:extLst>
      <p:ext uri="{BB962C8B-B14F-4D97-AF65-F5344CB8AC3E}">
        <p14:creationId xmlns:p14="http://schemas.microsoft.com/office/powerpoint/2010/main" val="2539935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0E05B-A83D-E261-A594-222D9BE3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8FB89-884D-4376-214A-9DB4A0015FE5}"/>
              </a:ext>
            </a:extLst>
          </p:cNvPr>
          <p:cNvSpPr/>
          <p:nvPr/>
        </p:nvSpPr>
        <p:spPr>
          <a:xfrm>
            <a:off x="10844213" y="5872163"/>
            <a:ext cx="1243012" cy="78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8" name="TextBox 40">
            <a:extLst>
              <a:ext uri="{FF2B5EF4-FFF2-40B4-BE49-F238E27FC236}">
                <a16:creationId xmlns:a16="http://schemas.microsoft.com/office/drawing/2014/main" id="{9EC0D101-29DF-1E59-7B02-59833721020C}"/>
              </a:ext>
            </a:extLst>
          </p:cNvPr>
          <p:cNvSpPr txBox="1"/>
          <p:nvPr/>
        </p:nvSpPr>
        <p:spPr>
          <a:xfrm>
            <a:off x="564157" y="507656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A08B8-F02A-3877-DF48-90B540E89E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3" t="4671" r="3463" b="4364"/>
          <a:stretch>
            <a:fillRect/>
          </a:stretch>
        </p:blipFill>
        <p:spPr>
          <a:xfrm>
            <a:off x="606338" y="1304134"/>
            <a:ext cx="11107230" cy="5250610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73332D-23F2-5E2A-FFCE-86DED9BC3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Design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6201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A6FB-7583-975C-244B-F6C215737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2F3B08-0294-9A0D-ACD3-530D245536E0}"/>
              </a:ext>
            </a:extLst>
          </p:cNvPr>
          <p:cNvGrpSpPr/>
          <p:nvPr/>
        </p:nvGrpSpPr>
        <p:grpSpPr>
          <a:xfrm>
            <a:off x="349482" y="1695114"/>
            <a:ext cx="11493035" cy="4786582"/>
            <a:chOff x="336494" y="1333898"/>
            <a:chExt cx="11155067" cy="4645825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4C0CE33-45A0-25C0-1F44-04079B05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3007" b="15317"/>
            <a:stretch>
              <a:fillRect/>
            </a:stretch>
          </p:blipFill>
          <p:spPr>
            <a:xfrm>
              <a:off x="7996865" y="1937066"/>
              <a:ext cx="3494696" cy="4027534"/>
            </a:xfrm>
            <a:prstGeom prst="rect">
              <a:avLst/>
            </a:prstGeom>
          </p:spPr>
        </p:pic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3BC5BE67-1202-EA9E-5891-F8F44D303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2547" b="19367"/>
            <a:stretch>
              <a:fillRect/>
            </a:stretch>
          </p:blipFill>
          <p:spPr>
            <a:xfrm>
              <a:off x="336494" y="1942112"/>
              <a:ext cx="3571456" cy="4027342"/>
            </a:xfrm>
            <a:prstGeom prst="rect">
              <a:avLst/>
            </a:prstGeom>
          </p:spPr>
        </p:pic>
        <p:pic>
          <p:nvPicPr>
            <p:cNvPr id="5" name="Picture 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28640335-395A-0B23-45D3-E97CCC72D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51111" b="19720"/>
            <a:stretch>
              <a:fillRect/>
            </a:stretch>
          </p:blipFill>
          <p:spPr>
            <a:xfrm>
              <a:off x="4186866" y="1942111"/>
              <a:ext cx="3535773" cy="40376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36D68D-6C02-E68A-05AD-F2CE2D6BFB4D}"/>
                </a:ext>
              </a:extLst>
            </p:cNvPr>
            <p:cNvSpPr txBox="1"/>
            <p:nvPr/>
          </p:nvSpPr>
          <p:spPr>
            <a:xfrm>
              <a:off x="4160044" y="1333899"/>
              <a:ext cx="350015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SQL Injection Detector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DE395-3C31-933F-3B67-6916ACA978FB}"/>
                </a:ext>
              </a:extLst>
            </p:cNvPr>
            <p:cNvSpPr txBox="1"/>
            <p:nvPr/>
          </p:nvSpPr>
          <p:spPr>
            <a:xfrm>
              <a:off x="7970044" y="1333898"/>
              <a:ext cx="350015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DDoS Detector</a:t>
              </a:r>
            </a:p>
          </p:txBody>
        </p:sp>
      </p:grpSp>
      <p:sp>
        <p:nvSpPr>
          <p:cNvPr id="9" name="Freeform 4">
            <a:extLst>
              <a:ext uri="{FF2B5EF4-FFF2-40B4-BE49-F238E27FC236}">
                <a16:creationId xmlns:a16="http://schemas.microsoft.com/office/drawing/2014/main" id="{2E1B3ECC-33AF-0A99-FFAC-04C43FC27D2E}"/>
              </a:ext>
            </a:extLst>
          </p:cNvPr>
          <p:cNvSpPr/>
          <p:nvPr/>
        </p:nvSpPr>
        <p:spPr>
          <a:xfrm rot="5400000">
            <a:off x="613118" y="1701490"/>
            <a:ext cx="446927" cy="544849"/>
          </a:xfrm>
          <a:custGeom>
            <a:avLst/>
            <a:gdLst/>
            <a:ahLst/>
            <a:cxnLst/>
            <a:rect l="l" t="t" r="r" b="b"/>
            <a:pathLst>
              <a:path w="2353310" h="2868930">
                <a:moveTo>
                  <a:pt x="784860" y="2801620"/>
                </a:moveTo>
                <a:cubicBezTo>
                  <a:pt x="905510" y="2842260"/>
                  <a:pt x="1042670" y="2868930"/>
                  <a:pt x="1177290" y="2868930"/>
                </a:cubicBezTo>
                <a:cubicBezTo>
                  <a:pt x="1311910" y="2868930"/>
                  <a:pt x="1441450" y="2846070"/>
                  <a:pt x="1560830" y="2805430"/>
                </a:cubicBezTo>
                <a:cubicBezTo>
                  <a:pt x="1563370" y="2804160"/>
                  <a:pt x="1565910" y="2804160"/>
                  <a:pt x="1568450" y="2802890"/>
                </a:cubicBezTo>
                <a:cubicBezTo>
                  <a:pt x="2016760" y="2640330"/>
                  <a:pt x="2346960" y="2211070"/>
                  <a:pt x="2353310" y="1709420"/>
                </a:cubicBezTo>
                <a:lnTo>
                  <a:pt x="2353310" y="0"/>
                </a:lnTo>
                <a:lnTo>
                  <a:pt x="0" y="0"/>
                </a:lnTo>
                <a:lnTo>
                  <a:pt x="0" y="1708150"/>
                </a:lnTo>
                <a:cubicBezTo>
                  <a:pt x="6350" y="2213610"/>
                  <a:pt x="331470" y="2642870"/>
                  <a:pt x="784860" y="280162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3B8FEDE2-9B47-2DAB-B12B-E52B79662FEF}"/>
              </a:ext>
            </a:extLst>
          </p:cNvPr>
          <p:cNvSpPr/>
          <p:nvPr/>
        </p:nvSpPr>
        <p:spPr>
          <a:xfrm rot="16200000">
            <a:off x="3003352" y="1500097"/>
            <a:ext cx="446927" cy="948117"/>
          </a:xfrm>
          <a:custGeom>
            <a:avLst/>
            <a:gdLst/>
            <a:ahLst/>
            <a:cxnLst/>
            <a:rect l="l" t="t" r="r" b="b"/>
            <a:pathLst>
              <a:path w="2353310" h="4992354">
                <a:moveTo>
                  <a:pt x="784860" y="4925044"/>
                </a:moveTo>
                <a:cubicBezTo>
                  <a:pt x="905510" y="4965684"/>
                  <a:pt x="1042670" y="4992354"/>
                  <a:pt x="1177290" y="4992354"/>
                </a:cubicBezTo>
                <a:cubicBezTo>
                  <a:pt x="1311910" y="4992354"/>
                  <a:pt x="1441450" y="4969494"/>
                  <a:pt x="1560830" y="4928854"/>
                </a:cubicBezTo>
                <a:cubicBezTo>
                  <a:pt x="1563370" y="4927584"/>
                  <a:pt x="1565910" y="4927584"/>
                  <a:pt x="1568450" y="4926314"/>
                </a:cubicBezTo>
                <a:cubicBezTo>
                  <a:pt x="2016760" y="4763754"/>
                  <a:pt x="2346960" y="4334494"/>
                  <a:pt x="2353310" y="3826310"/>
                </a:cubicBezTo>
                <a:lnTo>
                  <a:pt x="2353310" y="0"/>
                </a:lnTo>
                <a:lnTo>
                  <a:pt x="0" y="0"/>
                </a:lnTo>
                <a:lnTo>
                  <a:pt x="0" y="3823407"/>
                </a:lnTo>
                <a:cubicBezTo>
                  <a:pt x="6350" y="4337034"/>
                  <a:pt x="331470" y="4766294"/>
                  <a:pt x="784860" y="4925044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90F8C29-102D-46E9-0884-93FE462A8C06}"/>
              </a:ext>
            </a:extLst>
          </p:cNvPr>
          <p:cNvSpPr/>
          <p:nvPr/>
        </p:nvSpPr>
        <p:spPr>
          <a:xfrm>
            <a:off x="913158" y="1750451"/>
            <a:ext cx="2175524" cy="447168"/>
          </a:xfrm>
          <a:custGeom>
            <a:avLst/>
            <a:gdLst/>
            <a:ahLst/>
            <a:cxnLst/>
            <a:rect l="l" t="t" r="r" b="b"/>
            <a:pathLst>
              <a:path w="1006916" h="206966">
                <a:moveTo>
                  <a:pt x="0" y="0"/>
                </a:moveTo>
                <a:lnTo>
                  <a:pt x="1006916" y="0"/>
                </a:lnTo>
                <a:lnTo>
                  <a:pt x="1006916" y="206966"/>
                </a:lnTo>
                <a:lnTo>
                  <a:pt x="0" y="206966"/>
                </a:ln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82EA2457-3D54-2FEB-37D5-C4B0BA40735C}"/>
              </a:ext>
            </a:extLst>
          </p:cNvPr>
          <p:cNvSpPr txBox="1"/>
          <p:nvPr/>
        </p:nvSpPr>
        <p:spPr>
          <a:xfrm>
            <a:off x="564157" y="1842203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Smishing Detector Model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CFF6B35-783D-A41D-6F7B-432A52CBE25F}"/>
              </a:ext>
            </a:extLst>
          </p:cNvPr>
          <p:cNvSpPr/>
          <p:nvPr/>
        </p:nvSpPr>
        <p:spPr>
          <a:xfrm rot="5400000">
            <a:off x="4444870" y="1681539"/>
            <a:ext cx="446927" cy="544849"/>
          </a:xfrm>
          <a:custGeom>
            <a:avLst/>
            <a:gdLst/>
            <a:ahLst/>
            <a:cxnLst/>
            <a:rect l="l" t="t" r="r" b="b"/>
            <a:pathLst>
              <a:path w="2353310" h="2868930">
                <a:moveTo>
                  <a:pt x="784860" y="2801620"/>
                </a:moveTo>
                <a:cubicBezTo>
                  <a:pt x="905510" y="2842260"/>
                  <a:pt x="1042670" y="2868930"/>
                  <a:pt x="1177290" y="2868930"/>
                </a:cubicBezTo>
                <a:cubicBezTo>
                  <a:pt x="1311910" y="2868930"/>
                  <a:pt x="1441450" y="2846070"/>
                  <a:pt x="1560830" y="2805430"/>
                </a:cubicBezTo>
                <a:cubicBezTo>
                  <a:pt x="1563370" y="2804160"/>
                  <a:pt x="1565910" y="2804160"/>
                  <a:pt x="1568450" y="2802890"/>
                </a:cubicBezTo>
                <a:cubicBezTo>
                  <a:pt x="2016760" y="2640330"/>
                  <a:pt x="2346960" y="2211070"/>
                  <a:pt x="2353310" y="1709420"/>
                </a:cubicBezTo>
                <a:lnTo>
                  <a:pt x="2353310" y="0"/>
                </a:lnTo>
                <a:lnTo>
                  <a:pt x="0" y="0"/>
                </a:lnTo>
                <a:lnTo>
                  <a:pt x="0" y="1708150"/>
                </a:lnTo>
                <a:cubicBezTo>
                  <a:pt x="6350" y="2213610"/>
                  <a:pt x="331470" y="2642870"/>
                  <a:pt x="784860" y="280162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6DE9D87C-7E97-39D5-F39E-8DAF11738002}"/>
              </a:ext>
            </a:extLst>
          </p:cNvPr>
          <p:cNvSpPr/>
          <p:nvPr/>
        </p:nvSpPr>
        <p:spPr>
          <a:xfrm rot="16200000">
            <a:off x="6835104" y="1480146"/>
            <a:ext cx="446927" cy="948117"/>
          </a:xfrm>
          <a:custGeom>
            <a:avLst/>
            <a:gdLst/>
            <a:ahLst/>
            <a:cxnLst/>
            <a:rect l="l" t="t" r="r" b="b"/>
            <a:pathLst>
              <a:path w="2353310" h="4992354">
                <a:moveTo>
                  <a:pt x="784860" y="4925044"/>
                </a:moveTo>
                <a:cubicBezTo>
                  <a:pt x="905510" y="4965684"/>
                  <a:pt x="1042670" y="4992354"/>
                  <a:pt x="1177290" y="4992354"/>
                </a:cubicBezTo>
                <a:cubicBezTo>
                  <a:pt x="1311910" y="4992354"/>
                  <a:pt x="1441450" y="4969494"/>
                  <a:pt x="1560830" y="4928854"/>
                </a:cubicBezTo>
                <a:cubicBezTo>
                  <a:pt x="1563370" y="4927584"/>
                  <a:pt x="1565910" y="4927584"/>
                  <a:pt x="1568450" y="4926314"/>
                </a:cubicBezTo>
                <a:cubicBezTo>
                  <a:pt x="2016760" y="4763754"/>
                  <a:pt x="2346960" y="4334494"/>
                  <a:pt x="2353310" y="3826310"/>
                </a:cubicBezTo>
                <a:lnTo>
                  <a:pt x="2353310" y="0"/>
                </a:lnTo>
                <a:lnTo>
                  <a:pt x="0" y="0"/>
                </a:lnTo>
                <a:lnTo>
                  <a:pt x="0" y="3823407"/>
                </a:lnTo>
                <a:cubicBezTo>
                  <a:pt x="6350" y="4337034"/>
                  <a:pt x="331470" y="4766294"/>
                  <a:pt x="784860" y="4925044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7129CF4B-B3E3-B2F2-F7D0-0DBA25BF96DB}"/>
              </a:ext>
            </a:extLst>
          </p:cNvPr>
          <p:cNvSpPr/>
          <p:nvPr/>
        </p:nvSpPr>
        <p:spPr>
          <a:xfrm>
            <a:off x="4744910" y="1730500"/>
            <a:ext cx="2175524" cy="447168"/>
          </a:xfrm>
          <a:custGeom>
            <a:avLst/>
            <a:gdLst/>
            <a:ahLst/>
            <a:cxnLst/>
            <a:rect l="l" t="t" r="r" b="b"/>
            <a:pathLst>
              <a:path w="1006916" h="206966">
                <a:moveTo>
                  <a:pt x="0" y="0"/>
                </a:moveTo>
                <a:lnTo>
                  <a:pt x="1006916" y="0"/>
                </a:lnTo>
                <a:lnTo>
                  <a:pt x="1006916" y="206966"/>
                </a:lnTo>
                <a:lnTo>
                  <a:pt x="0" y="206966"/>
                </a:ln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90AAE1C0-AF48-BC9F-7C2D-DC256A29DBA7}"/>
              </a:ext>
            </a:extLst>
          </p:cNvPr>
          <p:cNvSpPr txBox="1"/>
          <p:nvPr/>
        </p:nvSpPr>
        <p:spPr>
          <a:xfrm>
            <a:off x="4395909" y="1822252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SQLi Detector Model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30D840E3-0375-510A-CC2B-95E07477710D}"/>
              </a:ext>
            </a:extLst>
          </p:cNvPr>
          <p:cNvSpPr/>
          <p:nvPr/>
        </p:nvSpPr>
        <p:spPr>
          <a:xfrm rot="5400000">
            <a:off x="8276623" y="1668136"/>
            <a:ext cx="446927" cy="544849"/>
          </a:xfrm>
          <a:custGeom>
            <a:avLst/>
            <a:gdLst/>
            <a:ahLst/>
            <a:cxnLst/>
            <a:rect l="l" t="t" r="r" b="b"/>
            <a:pathLst>
              <a:path w="2353310" h="2868930">
                <a:moveTo>
                  <a:pt x="784860" y="2801620"/>
                </a:moveTo>
                <a:cubicBezTo>
                  <a:pt x="905510" y="2842260"/>
                  <a:pt x="1042670" y="2868930"/>
                  <a:pt x="1177290" y="2868930"/>
                </a:cubicBezTo>
                <a:cubicBezTo>
                  <a:pt x="1311910" y="2868930"/>
                  <a:pt x="1441450" y="2846070"/>
                  <a:pt x="1560830" y="2805430"/>
                </a:cubicBezTo>
                <a:cubicBezTo>
                  <a:pt x="1563370" y="2804160"/>
                  <a:pt x="1565910" y="2804160"/>
                  <a:pt x="1568450" y="2802890"/>
                </a:cubicBezTo>
                <a:cubicBezTo>
                  <a:pt x="2016760" y="2640330"/>
                  <a:pt x="2346960" y="2211070"/>
                  <a:pt x="2353310" y="1709420"/>
                </a:cubicBezTo>
                <a:lnTo>
                  <a:pt x="2353310" y="0"/>
                </a:lnTo>
                <a:lnTo>
                  <a:pt x="0" y="0"/>
                </a:lnTo>
                <a:lnTo>
                  <a:pt x="0" y="1708150"/>
                </a:lnTo>
                <a:cubicBezTo>
                  <a:pt x="6350" y="2213610"/>
                  <a:pt x="331470" y="2642870"/>
                  <a:pt x="784860" y="280162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2BC69E8A-90CD-52D3-68A8-496DD07805CE}"/>
              </a:ext>
            </a:extLst>
          </p:cNvPr>
          <p:cNvSpPr/>
          <p:nvPr/>
        </p:nvSpPr>
        <p:spPr>
          <a:xfrm rot="16200000">
            <a:off x="10666857" y="1466743"/>
            <a:ext cx="446927" cy="948117"/>
          </a:xfrm>
          <a:custGeom>
            <a:avLst/>
            <a:gdLst/>
            <a:ahLst/>
            <a:cxnLst/>
            <a:rect l="l" t="t" r="r" b="b"/>
            <a:pathLst>
              <a:path w="2353310" h="4992354">
                <a:moveTo>
                  <a:pt x="784860" y="4925044"/>
                </a:moveTo>
                <a:cubicBezTo>
                  <a:pt x="905510" y="4965684"/>
                  <a:pt x="1042670" y="4992354"/>
                  <a:pt x="1177290" y="4992354"/>
                </a:cubicBezTo>
                <a:cubicBezTo>
                  <a:pt x="1311910" y="4992354"/>
                  <a:pt x="1441450" y="4969494"/>
                  <a:pt x="1560830" y="4928854"/>
                </a:cubicBezTo>
                <a:cubicBezTo>
                  <a:pt x="1563370" y="4927584"/>
                  <a:pt x="1565910" y="4927584"/>
                  <a:pt x="1568450" y="4926314"/>
                </a:cubicBezTo>
                <a:cubicBezTo>
                  <a:pt x="2016760" y="4763754"/>
                  <a:pt x="2346960" y="4334494"/>
                  <a:pt x="2353310" y="3826310"/>
                </a:cubicBezTo>
                <a:lnTo>
                  <a:pt x="2353310" y="0"/>
                </a:lnTo>
                <a:lnTo>
                  <a:pt x="0" y="0"/>
                </a:lnTo>
                <a:lnTo>
                  <a:pt x="0" y="3823407"/>
                </a:lnTo>
                <a:cubicBezTo>
                  <a:pt x="6350" y="4337034"/>
                  <a:pt x="331470" y="4766294"/>
                  <a:pt x="784860" y="4925044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87077BE1-C7B3-FDBA-86EE-08E0238117AB}"/>
              </a:ext>
            </a:extLst>
          </p:cNvPr>
          <p:cNvSpPr/>
          <p:nvPr/>
        </p:nvSpPr>
        <p:spPr>
          <a:xfrm>
            <a:off x="8576663" y="1717097"/>
            <a:ext cx="2175524" cy="447168"/>
          </a:xfrm>
          <a:custGeom>
            <a:avLst/>
            <a:gdLst/>
            <a:ahLst/>
            <a:cxnLst/>
            <a:rect l="l" t="t" r="r" b="b"/>
            <a:pathLst>
              <a:path w="1006916" h="206966">
                <a:moveTo>
                  <a:pt x="0" y="0"/>
                </a:moveTo>
                <a:lnTo>
                  <a:pt x="1006916" y="0"/>
                </a:lnTo>
                <a:lnTo>
                  <a:pt x="1006916" y="206966"/>
                </a:lnTo>
                <a:lnTo>
                  <a:pt x="0" y="206966"/>
                </a:ln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08449C88-6E85-47EE-91F0-99BBFC689520}"/>
              </a:ext>
            </a:extLst>
          </p:cNvPr>
          <p:cNvSpPr txBox="1"/>
          <p:nvPr/>
        </p:nvSpPr>
        <p:spPr>
          <a:xfrm>
            <a:off x="8227662" y="1808849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DDoS Detector Model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D158E46-7F21-1B15-A733-F72376E00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82" y="6097035"/>
            <a:ext cx="1005617" cy="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40">
            <a:extLst>
              <a:ext uri="{FF2B5EF4-FFF2-40B4-BE49-F238E27FC236}">
                <a16:creationId xmlns:a16="http://schemas.microsoft.com/office/drawing/2014/main" id="{5A06E694-D1AB-8246-D44E-75787B1ACDE5}"/>
              </a:ext>
            </a:extLst>
          </p:cNvPr>
          <p:cNvSpPr txBox="1"/>
          <p:nvPr/>
        </p:nvSpPr>
        <p:spPr>
          <a:xfrm>
            <a:off x="564157" y="507656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2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4A37E34-DB41-5FCF-A9C5-60F650D78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2110253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D6CDA-27C4-E262-8162-2533E2F71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1878E735-A1B3-4F9B-9F7E-43EE0AA25AEA}"/>
              </a:ext>
            </a:extLst>
          </p:cNvPr>
          <p:cNvSpPr txBox="1"/>
          <p:nvPr/>
        </p:nvSpPr>
        <p:spPr>
          <a:xfrm>
            <a:off x="564156" y="507656"/>
            <a:ext cx="977603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3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Design 3 GitHub Repository: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  <a:hlinkClick r:id="rId2"/>
              </a:rPr>
              <a:t>https://github.com/VatanaChhorn/TIP-Project-3 </a:t>
            </a: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  <a:hlinkClick r:id="rId2"/>
              </a:rPr>
              <a:t> </a:t>
            </a:r>
            <a:endParaRPr lang="en-US" sz="3200" spc="109" dirty="0">
              <a:solidFill>
                <a:srgbClr val="151518"/>
              </a:solidFill>
              <a:latin typeface="Barlow" pitchFamily="2" charset="77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7970850-C3BC-0BB6-B924-EDF8A72485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Concept</a:t>
            </a:r>
          </a:p>
        </p:txBody>
      </p:sp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2C982928-241B-534A-9F54-936C0FC583F6}"/>
              </a:ext>
            </a:extLst>
          </p:cNvPr>
          <p:cNvSpPr/>
          <p:nvPr/>
        </p:nvSpPr>
        <p:spPr>
          <a:xfrm flipH="1">
            <a:off x="871940" y="1849597"/>
            <a:ext cx="3284114" cy="4177392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7909D04D-9079-45E5-D4B2-2246E354E98D}"/>
              </a:ext>
            </a:extLst>
          </p:cNvPr>
          <p:cNvGrpSpPr/>
          <p:nvPr/>
        </p:nvGrpSpPr>
        <p:grpSpPr>
          <a:xfrm rot="16200000">
            <a:off x="3392763" y="1285890"/>
            <a:ext cx="446927" cy="948117"/>
            <a:chOff x="0" y="0"/>
            <a:chExt cx="2353310" cy="4992354"/>
          </a:xfrm>
        </p:grpSpPr>
        <p:sp>
          <p:nvSpPr>
            <p:cNvPr id="7" name="Freeform 28">
              <a:extLst>
                <a:ext uri="{FF2B5EF4-FFF2-40B4-BE49-F238E27FC236}">
                  <a16:creationId xmlns:a16="http://schemas.microsoft.com/office/drawing/2014/main" id="{0102294F-D925-B851-1D1C-0335B44241CC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8" name="Group 29">
            <a:extLst>
              <a:ext uri="{FF2B5EF4-FFF2-40B4-BE49-F238E27FC236}">
                <a16:creationId xmlns:a16="http://schemas.microsoft.com/office/drawing/2014/main" id="{05E57673-96BA-A743-9451-BD986EB62830}"/>
              </a:ext>
            </a:extLst>
          </p:cNvPr>
          <p:cNvGrpSpPr/>
          <p:nvPr/>
        </p:nvGrpSpPr>
        <p:grpSpPr>
          <a:xfrm rot="5400000">
            <a:off x="1002528" y="1487283"/>
            <a:ext cx="446927" cy="544849"/>
            <a:chOff x="0" y="0"/>
            <a:chExt cx="2353310" cy="2868930"/>
          </a:xfrm>
        </p:grpSpPr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1B8AA432-AFD9-5B34-8C5C-B0F9B963F698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0" name="Group 31">
            <a:extLst>
              <a:ext uri="{FF2B5EF4-FFF2-40B4-BE49-F238E27FC236}">
                <a16:creationId xmlns:a16="http://schemas.microsoft.com/office/drawing/2014/main" id="{4330E9C8-E8A4-CD45-D8A7-A06124E0E358}"/>
              </a:ext>
            </a:extLst>
          </p:cNvPr>
          <p:cNvGrpSpPr/>
          <p:nvPr/>
        </p:nvGrpSpPr>
        <p:grpSpPr>
          <a:xfrm>
            <a:off x="1302568" y="1536244"/>
            <a:ext cx="2175525" cy="447168"/>
            <a:chOff x="0" y="0"/>
            <a:chExt cx="1006916" cy="206966"/>
          </a:xfrm>
        </p:grpSpPr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8A32F590-9368-DCA7-7C7B-C7BDE29DF3A9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E49F3C31-FB79-1218-51D0-5F379CB8E528}"/>
              </a:ext>
            </a:extLst>
          </p:cNvPr>
          <p:cNvSpPr/>
          <p:nvPr/>
        </p:nvSpPr>
        <p:spPr>
          <a:xfrm flipH="1">
            <a:off x="4434208" y="1755980"/>
            <a:ext cx="3284114" cy="4271009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C8C57C62-BC79-7BA4-B85E-25593D8E8C06}"/>
              </a:ext>
            </a:extLst>
          </p:cNvPr>
          <p:cNvSpPr/>
          <p:nvPr/>
        </p:nvSpPr>
        <p:spPr>
          <a:xfrm flipH="1">
            <a:off x="8023921" y="1755980"/>
            <a:ext cx="3284114" cy="4271009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583A0A5F-895E-4240-D21F-D18E0F3F7A79}"/>
              </a:ext>
            </a:extLst>
          </p:cNvPr>
          <p:cNvSpPr txBox="1"/>
          <p:nvPr/>
        </p:nvSpPr>
        <p:spPr>
          <a:xfrm>
            <a:off x="933434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chemeClr val="bg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It Does</a:t>
            </a:r>
          </a:p>
        </p:txBody>
      </p:sp>
      <p:sp>
        <p:nvSpPr>
          <p:cNvPr id="51" name="TextBox 13">
            <a:extLst>
              <a:ext uri="{FF2B5EF4-FFF2-40B4-BE49-F238E27FC236}">
                <a16:creationId xmlns:a16="http://schemas.microsoft.com/office/drawing/2014/main" id="{75171546-2C0B-DE7E-0F14-8DEA99EF85B3}"/>
              </a:ext>
            </a:extLst>
          </p:cNvPr>
          <p:cNvSpPr txBox="1"/>
          <p:nvPr/>
        </p:nvSpPr>
        <p:spPr>
          <a:xfrm>
            <a:off x="1120779" y="2236733"/>
            <a:ext cx="2733450" cy="255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8000" indent="-144000">
              <a:lnSpc>
                <a:spcPts val="1980"/>
              </a:lnSpc>
              <a:buFont typeface="Arial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 Light"/>
              </a:rPr>
              <a:t>Scans files for malicious software through a web browser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 marL="288000" indent="-144000">
              <a:lnSpc>
                <a:spcPts val="1980"/>
              </a:lnSpc>
              <a:buFont typeface="Arial"/>
              <a:buChar char="•"/>
            </a:pPr>
            <a:r>
              <a:rPr lang="en-US" sz="1400" b="1" spc="53" dirty="0">
                <a:latin typeface="Aptos"/>
                <a:ea typeface="+mn-lt"/>
                <a:cs typeface="+mn-lt"/>
                <a:sym typeface="Open Sauce Light"/>
              </a:rPr>
              <a:t>Identifies and classifies 5</a:t>
            </a:r>
            <a:r>
              <a:rPr lang="en-US" sz="1400" spc="53" dirty="0">
                <a:latin typeface="Aptos"/>
                <a:ea typeface="+mn-lt"/>
                <a:cs typeface="+mn-lt"/>
                <a:sym typeface="Open Sauce Light"/>
              </a:rPr>
              <a:t>  malware types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 marL="288000" indent="-144000">
              <a:lnSpc>
                <a:spcPts val="1980"/>
              </a:lnSpc>
              <a:buFont typeface="Arial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 Light"/>
              </a:rPr>
              <a:t>Provides </a:t>
            </a:r>
            <a:r>
              <a:rPr lang="en-US" sz="1400" b="1" spc="53" dirty="0">
                <a:latin typeface="Aptos"/>
                <a:ea typeface="+mn-lt"/>
                <a:cs typeface="+mn-lt"/>
                <a:sym typeface="Open Sauce Light"/>
              </a:rPr>
              <a:t>color-coded threat level</a:t>
            </a:r>
            <a:r>
              <a:rPr lang="en-US" sz="1400" spc="53" dirty="0">
                <a:latin typeface="Aptos"/>
                <a:ea typeface="+mn-lt"/>
                <a:cs typeface="+mn-lt"/>
                <a:sym typeface="Open Sauce Light"/>
              </a:rPr>
              <a:t> indicators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 marL="288000" indent="-144000">
              <a:lnSpc>
                <a:spcPts val="1980"/>
              </a:lnSpc>
              <a:buFont typeface="Arial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 Light"/>
              </a:rPr>
              <a:t>Maintains secure user accounts and scan history</a:t>
            </a:r>
            <a:endParaRPr lang="en-US" sz="1400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</a:pPr>
            <a:endParaRPr lang="en-US" sz="1400" b="1" spc="53" dirty="0">
              <a:latin typeface="Aptos"/>
              <a:ea typeface="Open Sans Light"/>
              <a:cs typeface="Open Sauce Light"/>
            </a:endParaRPr>
          </a:p>
        </p:txBody>
      </p:sp>
      <p:grpSp>
        <p:nvGrpSpPr>
          <p:cNvPr id="52" name="Group 15">
            <a:extLst>
              <a:ext uri="{FF2B5EF4-FFF2-40B4-BE49-F238E27FC236}">
                <a16:creationId xmlns:a16="http://schemas.microsoft.com/office/drawing/2014/main" id="{706204BA-6AE5-6B17-1AC8-A352B7405FD6}"/>
              </a:ext>
            </a:extLst>
          </p:cNvPr>
          <p:cNvGrpSpPr/>
          <p:nvPr/>
        </p:nvGrpSpPr>
        <p:grpSpPr>
          <a:xfrm rot="5400000">
            <a:off x="8148747" y="1487283"/>
            <a:ext cx="446927" cy="544849"/>
            <a:chOff x="0" y="0"/>
            <a:chExt cx="2353310" cy="2868930"/>
          </a:xfrm>
        </p:grpSpPr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1C336A44-1FD4-62FD-A6E9-C31046BA4CF4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4" name="Group 17">
            <a:extLst>
              <a:ext uri="{FF2B5EF4-FFF2-40B4-BE49-F238E27FC236}">
                <a16:creationId xmlns:a16="http://schemas.microsoft.com/office/drawing/2014/main" id="{3735788F-4FD8-CA2D-CEA7-461D7B780677}"/>
              </a:ext>
            </a:extLst>
          </p:cNvPr>
          <p:cNvGrpSpPr/>
          <p:nvPr/>
        </p:nvGrpSpPr>
        <p:grpSpPr>
          <a:xfrm rot="16200000">
            <a:off x="10538981" y="1285890"/>
            <a:ext cx="446927" cy="948117"/>
            <a:chOff x="0" y="0"/>
            <a:chExt cx="2353310" cy="4992354"/>
          </a:xfrm>
        </p:grpSpPr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3642BA12-C266-69EA-1600-0FB8F1EF2A8D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6" name="Group 19">
            <a:extLst>
              <a:ext uri="{FF2B5EF4-FFF2-40B4-BE49-F238E27FC236}">
                <a16:creationId xmlns:a16="http://schemas.microsoft.com/office/drawing/2014/main" id="{EC029356-9916-775C-CAF1-D9970FE1633E}"/>
              </a:ext>
            </a:extLst>
          </p:cNvPr>
          <p:cNvGrpSpPr/>
          <p:nvPr/>
        </p:nvGrpSpPr>
        <p:grpSpPr>
          <a:xfrm>
            <a:off x="8448787" y="1536244"/>
            <a:ext cx="2175524" cy="447168"/>
            <a:chOff x="0" y="0"/>
            <a:chExt cx="1006916" cy="206966"/>
          </a:xfrm>
        </p:grpSpPr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D94B5E4C-EEE8-BD24-8C4D-3B957FFDB826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58" name="TextBox 21">
            <a:extLst>
              <a:ext uri="{FF2B5EF4-FFF2-40B4-BE49-F238E27FC236}">
                <a16:creationId xmlns:a16="http://schemas.microsoft.com/office/drawing/2014/main" id="{144950D6-583F-9313-6C15-9B3598D50864}"/>
              </a:ext>
            </a:extLst>
          </p:cNvPr>
          <p:cNvSpPr txBox="1"/>
          <p:nvPr/>
        </p:nvSpPr>
        <p:spPr>
          <a:xfrm>
            <a:off x="8099786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Limitation</a:t>
            </a: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0C64D524-7FBD-7815-3EA7-FDD70E5BB7FB}"/>
              </a:ext>
            </a:extLst>
          </p:cNvPr>
          <p:cNvSpPr txBox="1"/>
          <p:nvPr/>
        </p:nvSpPr>
        <p:spPr>
          <a:xfrm>
            <a:off x="8315233" y="2236733"/>
            <a:ext cx="2672914" cy="203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Supports only .bytes file format</a:t>
            </a:r>
            <a:endParaRPr lang="en-US" sz="1400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Scan speed depends on file size and device performance</a:t>
            </a:r>
            <a:endParaRPr lang="en-US" sz="1400" spc="53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Limited to 5 pre-defined malware categories</a:t>
            </a:r>
            <a:endParaRPr lang="en-US" sz="1400" spc="53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</a:rPr>
              <a:t>Requires both detection systems to function</a:t>
            </a:r>
          </a:p>
        </p:txBody>
      </p:sp>
      <p:grpSp>
        <p:nvGrpSpPr>
          <p:cNvPr id="60" name="Group 27">
            <a:extLst>
              <a:ext uri="{FF2B5EF4-FFF2-40B4-BE49-F238E27FC236}">
                <a16:creationId xmlns:a16="http://schemas.microsoft.com/office/drawing/2014/main" id="{4CD097F2-8E7E-3423-4E7E-06B64824F1AB}"/>
              </a:ext>
            </a:extLst>
          </p:cNvPr>
          <p:cNvGrpSpPr/>
          <p:nvPr/>
        </p:nvGrpSpPr>
        <p:grpSpPr>
          <a:xfrm rot="16200000">
            <a:off x="6968506" y="1285890"/>
            <a:ext cx="446927" cy="948117"/>
            <a:chOff x="0" y="0"/>
            <a:chExt cx="2353310" cy="4992354"/>
          </a:xfrm>
        </p:grpSpPr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A8DABFBF-82E0-E7D1-535F-FD55DC5E3EBB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2" name="Group 29">
            <a:extLst>
              <a:ext uri="{FF2B5EF4-FFF2-40B4-BE49-F238E27FC236}">
                <a16:creationId xmlns:a16="http://schemas.microsoft.com/office/drawing/2014/main" id="{6E951479-5155-C210-1121-2D269713A694}"/>
              </a:ext>
            </a:extLst>
          </p:cNvPr>
          <p:cNvGrpSpPr/>
          <p:nvPr/>
        </p:nvGrpSpPr>
        <p:grpSpPr>
          <a:xfrm rot="5400000">
            <a:off x="4578271" y="1487283"/>
            <a:ext cx="446927" cy="544849"/>
            <a:chOff x="0" y="0"/>
            <a:chExt cx="2353310" cy="2868930"/>
          </a:xfrm>
        </p:grpSpPr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513AF995-A23D-1166-B3C0-E5400BF3C899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4" name="Group 31">
            <a:extLst>
              <a:ext uri="{FF2B5EF4-FFF2-40B4-BE49-F238E27FC236}">
                <a16:creationId xmlns:a16="http://schemas.microsoft.com/office/drawing/2014/main" id="{EA27FEC9-AC65-7828-DA84-73BCE97EBEEB}"/>
              </a:ext>
            </a:extLst>
          </p:cNvPr>
          <p:cNvGrpSpPr/>
          <p:nvPr/>
        </p:nvGrpSpPr>
        <p:grpSpPr>
          <a:xfrm>
            <a:off x="4878311" y="1536244"/>
            <a:ext cx="2175525" cy="447168"/>
            <a:chOff x="0" y="0"/>
            <a:chExt cx="1006916" cy="206966"/>
          </a:xfrm>
        </p:grpSpPr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1ADA209-5840-C1B4-D981-AC4785C246A3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6" name="TextBox 33">
            <a:extLst>
              <a:ext uri="{FF2B5EF4-FFF2-40B4-BE49-F238E27FC236}">
                <a16:creationId xmlns:a16="http://schemas.microsoft.com/office/drawing/2014/main" id="{C360E952-AD78-EF3F-523E-DCDCF54B8B4F}"/>
              </a:ext>
            </a:extLst>
          </p:cNvPr>
          <p:cNvSpPr txBox="1"/>
          <p:nvPr/>
        </p:nvSpPr>
        <p:spPr>
          <a:xfrm>
            <a:off x="4529310" y="1627996"/>
            <a:ext cx="3136718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Technical Features</a:t>
            </a:r>
          </a:p>
        </p:txBody>
      </p:sp>
      <p:sp>
        <p:nvSpPr>
          <p:cNvPr id="67" name="TextBox 37">
            <a:extLst>
              <a:ext uri="{FF2B5EF4-FFF2-40B4-BE49-F238E27FC236}">
                <a16:creationId xmlns:a16="http://schemas.microsoft.com/office/drawing/2014/main" id="{B45011C6-69E2-B570-15FC-0F19694ED623}"/>
              </a:ext>
            </a:extLst>
          </p:cNvPr>
          <p:cNvSpPr txBox="1"/>
          <p:nvPr/>
        </p:nvSpPr>
        <p:spPr>
          <a:xfrm>
            <a:off x="4725519" y="2236733"/>
            <a:ext cx="2672915" cy="3576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latin typeface="Aptos" panose="020B0004020202020204" pitchFamily="34" charset="0"/>
              </a:rPr>
              <a:t>Frontend: HTML CSS</a:t>
            </a: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latin typeface="Aptos" panose="020B0004020202020204" pitchFamily="34" charset="0"/>
              </a:rPr>
              <a:t>Backend: Flask REST API</a:t>
            </a: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Machine Learning: Random Forest + SVM</a:t>
            </a: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latin typeface="Aptos" panose="020B0004020202020204" pitchFamily="34" charset="0"/>
              </a:rPr>
              <a:t>Database: JSON, .pkl files</a:t>
            </a:r>
            <a:endParaRPr lang="en-US" sz="1400" spc="53" dirty="0">
              <a:latin typeface="Aptos" panose="020B0004020202020204" pitchFamily="34" charset="0"/>
              <a:ea typeface="+mn-lt"/>
              <a:cs typeface="+mn-lt"/>
              <a:sym typeface="Open Sauce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Dual detection methods for higher accuracy</a:t>
            </a:r>
            <a:endParaRPr lang="en-US" sz="1400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Detailed threat classification (not just binary detection)</a:t>
            </a:r>
            <a:endParaRPr lang="en-US" sz="1400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User dashboard with scan history and reporting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 marL="288000" indent="-14400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sz="1400" spc="53" dirty="0">
                <a:latin typeface="Aptos"/>
                <a:ea typeface="+mn-lt"/>
                <a:cs typeface="+mn-lt"/>
                <a:sym typeface="Open Sauce"/>
              </a:rPr>
              <a:t>No installation required (browser-based)</a:t>
            </a:r>
            <a:endParaRPr lang="en-US" sz="1400" dirty="0">
              <a:latin typeface="Aptos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865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34184-0A73-8E1F-B7AD-1AEBE6DBF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506F5E7-60C2-E171-D13F-DCE2158BA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82" y="6097035"/>
            <a:ext cx="1005617" cy="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0">
            <a:extLst>
              <a:ext uri="{FF2B5EF4-FFF2-40B4-BE49-F238E27FC236}">
                <a16:creationId xmlns:a16="http://schemas.microsoft.com/office/drawing/2014/main" id="{B7681BB2-309E-09EB-ED84-59EA8F21A7DF}"/>
              </a:ext>
            </a:extLst>
          </p:cNvPr>
          <p:cNvSpPr txBox="1"/>
          <p:nvPr/>
        </p:nvSpPr>
        <p:spPr>
          <a:xfrm>
            <a:off x="520613" y="151531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022E3-EBCB-5757-E12B-A0F60DF6E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613196"/>
            <a:ext cx="9687754" cy="276999"/>
          </a:xfrm>
        </p:spPr>
        <p:txBody>
          <a:bodyPr/>
          <a:lstStyle/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Design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BB28C-8BE7-FB49-8340-0C9A59983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9" y="1023669"/>
            <a:ext cx="10575921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42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65610-49B2-BB8F-B561-C2FDA577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>
            <a:extLst>
              <a:ext uri="{FF2B5EF4-FFF2-40B4-BE49-F238E27FC236}">
                <a16:creationId xmlns:a16="http://schemas.microsoft.com/office/drawing/2014/main" id="{03991335-A4EF-50F3-3296-A2B99B475EE1}"/>
              </a:ext>
            </a:extLst>
          </p:cNvPr>
          <p:cNvSpPr txBox="1"/>
          <p:nvPr/>
        </p:nvSpPr>
        <p:spPr>
          <a:xfrm>
            <a:off x="564157" y="507656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4515689-BB2F-71FB-76E2-8208FA8415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Implementation Details</a:t>
            </a:r>
          </a:p>
        </p:txBody>
      </p:sp>
      <p:pic>
        <p:nvPicPr>
          <p:cNvPr id="10" name="Picture 9" descr="A graph showing a comparison of a model&#10;&#10;AI-generated content may be incorrect.">
            <a:extLst>
              <a:ext uri="{FF2B5EF4-FFF2-40B4-BE49-F238E27FC236}">
                <a16:creationId xmlns:a16="http://schemas.microsoft.com/office/drawing/2014/main" id="{1155B095-CA80-7943-54E7-55A9293CE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3" y="2358601"/>
            <a:ext cx="5134337" cy="378412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8AB5635-D202-C2FF-FB52-01D0775E637E}"/>
              </a:ext>
            </a:extLst>
          </p:cNvPr>
          <p:cNvSpPr txBox="1">
            <a:spLocks/>
          </p:cNvSpPr>
          <p:nvPr/>
        </p:nvSpPr>
        <p:spPr>
          <a:xfrm>
            <a:off x="6009736" y="2013161"/>
            <a:ext cx="4790383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 "/>
              </a:rPr>
              <a:t>Training Performance of SVM Model</a:t>
            </a:r>
            <a:endParaRPr lang="en-US" b="0" dirty="0">
              <a:latin typeface="Open Sans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18549-8D85-3B0C-8A09-3F5B596D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635" y="2593907"/>
            <a:ext cx="4667216" cy="3265865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9805A2C-351B-B424-A91E-158C63B7F5EB}"/>
              </a:ext>
            </a:extLst>
          </p:cNvPr>
          <p:cNvSpPr txBox="1">
            <a:spLocks/>
          </p:cNvSpPr>
          <p:nvPr/>
        </p:nvSpPr>
        <p:spPr>
          <a:xfrm>
            <a:off x="704938" y="2013162"/>
            <a:ext cx="4790383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Accuracy – Individual vs Combined </a:t>
            </a:r>
          </a:p>
          <a:p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0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437A-43AF-C088-F4CA-B8AE680D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FCE48F2-7493-583D-8D8A-CC23CCD3F928}"/>
              </a:ext>
            </a:extLst>
          </p:cNvPr>
          <p:cNvSpPr txBox="1">
            <a:spLocks/>
          </p:cNvSpPr>
          <p:nvPr/>
        </p:nvSpPr>
        <p:spPr>
          <a:xfrm>
            <a:off x="533400" y="1528543"/>
            <a:ext cx="4310744" cy="15145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Multi-threat Detection System</a:t>
            </a:r>
            <a: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b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Comprehensive security solution that can identify three different types of cyber threats: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 Injection (SQLi) attacks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Phishing/SMS scam attempts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Distributed Denial of Service (DDoS) attacks</a:t>
            </a:r>
            <a:b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400" b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40">
            <a:extLst>
              <a:ext uri="{FF2B5EF4-FFF2-40B4-BE49-F238E27FC236}">
                <a16:creationId xmlns:a16="http://schemas.microsoft.com/office/drawing/2014/main" id="{5EEBA150-7015-CF4B-05CC-3F046D4F8408}"/>
              </a:ext>
            </a:extLst>
          </p:cNvPr>
          <p:cNvSpPr txBox="1"/>
          <p:nvPr/>
        </p:nvSpPr>
        <p:spPr>
          <a:xfrm>
            <a:off x="544947" y="507656"/>
            <a:ext cx="574402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/>
                <a:ea typeface="Open Sauce Light"/>
                <a:cs typeface="Open Sauce Light"/>
                <a:sym typeface="Open Sauce Light"/>
              </a:rPr>
              <a:t>Design 4 – Rejected Design</a:t>
            </a:r>
            <a:endParaRPr lang="en-US" sz="3200" spc="109" dirty="0">
              <a:solidFill>
                <a:srgbClr val="151518"/>
              </a:solidFill>
              <a:latin typeface="Barlow" pitchFamily="2" charset="77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2E32BDE-5885-27D4-5E6F-EF73264BF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Concept</a:t>
            </a:r>
          </a:p>
        </p:txBody>
      </p:sp>
      <p:sp>
        <p:nvSpPr>
          <p:cNvPr id="2" name="Snip Diagonal Corner Rectangle 1">
            <a:extLst>
              <a:ext uri="{FF2B5EF4-FFF2-40B4-BE49-F238E27FC236}">
                <a16:creationId xmlns:a16="http://schemas.microsoft.com/office/drawing/2014/main" id="{400BAF4A-2E7D-C811-5714-D2D98457B4A3}"/>
              </a:ext>
            </a:extLst>
          </p:cNvPr>
          <p:cNvSpPr/>
          <p:nvPr/>
        </p:nvSpPr>
        <p:spPr>
          <a:xfrm flipH="1">
            <a:off x="859735" y="1755980"/>
            <a:ext cx="3284114" cy="3681207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4" name="Group 27">
            <a:extLst>
              <a:ext uri="{FF2B5EF4-FFF2-40B4-BE49-F238E27FC236}">
                <a16:creationId xmlns:a16="http://schemas.microsoft.com/office/drawing/2014/main" id="{1E870274-82A8-16FC-3698-FA6FB3520CD5}"/>
              </a:ext>
            </a:extLst>
          </p:cNvPr>
          <p:cNvGrpSpPr/>
          <p:nvPr/>
        </p:nvGrpSpPr>
        <p:grpSpPr>
          <a:xfrm rot="16200000">
            <a:off x="3392763" y="1285890"/>
            <a:ext cx="446927" cy="948117"/>
            <a:chOff x="0" y="0"/>
            <a:chExt cx="2353310" cy="4992354"/>
          </a:xfrm>
        </p:grpSpPr>
        <p:sp>
          <p:nvSpPr>
            <p:cNvPr id="6" name="Freeform 28">
              <a:extLst>
                <a:ext uri="{FF2B5EF4-FFF2-40B4-BE49-F238E27FC236}">
                  <a16:creationId xmlns:a16="http://schemas.microsoft.com/office/drawing/2014/main" id="{685DABEC-8AE6-0B15-39F4-665081DD062F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8" name="Group 29">
            <a:extLst>
              <a:ext uri="{FF2B5EF4-FFF2-40B4-BE49-F238E27FC236}">
                <a16:creationId xmlns:a16="http://schemas.microsoft.com/office/drawing/2014/main" id="{8C22F9DF-AC75-1182-0E86-81B2C02E0C35}"/>
              </a:ext>
            </a:extLst>
          </p:cNvPr>
          <p:cNvGrpSpPr/>
          <p:nvPr/>
        </p:nvGrpSpPr>
        <p:grpSpPr>
          <a:xfrm rot="5400000">
            <a:off x="1002528" y="1487283"/>
            <a:ext cx="446927" cy="544849"/>
            <a:chOff x="0" y="0"/>
            <a:chExt cx="2353310" cy="2868930"/>
          </a:xfrm>
        </p:grpSpPr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D1EFFE07-85A8-45B6-CC1C-87D71F2C3402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0" name="Group 31">
            <a:extLst>
              <a:ext uri="{FF2B5EF4-FFF2-40B4-BE49-F238E27FC236}">
                <a16:creationId xmlns:a16="http://schemas.microsoft.com/office/drawing/2014/main" id="{196B07E2-A8BB-1874-046D-259EF1A9EB3B}"/>
              </a:ext>
            </a:extLst>
          </p:cNvPr>
          <p:cNvGrpSpPr/>
          <p:nvPr/>
        </p:nvGrpSpPr>
        <p:grpSpPr>
          <a:xfrm>
            <a:off x="1302568" y="1536244"/>
            <a:ext cx="2175525" cy="447168"/>
            <a:chOff x="0" y="0"/>
            <a:chExt cx="1006916" cy="206966"/>
          </a:xfrm>
        </p:grpSpPr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0BA9BC44-8877-A706-AB88-B2DE834CAB46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3D0083FE-7AD1-31EE-2F2E-46FEFDFDE199}"/>
              </a:ext>
            </a:extLst>
          </p:cNvPr>
          <p:cNvSpPr/>
          <p:nvPr/>
        </p:nvSpPr>
        <p:spPr>
          <a:xfrm flipH="1">
            <a:off x="4434208" y="1755980"/>
            <a:ext cx="3284114" cy="3681207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8" name="Snip Diagonal Corner Rectangle 37">
            <a:extLst>
              <a:ext uri="{FF2B5EF4-FFF2-40B4-BE49-F238E27FC236}">
                <a16:creationId xmlns:a16="http://schemas.microsoft.com/office/drawing/2014/main" id="{22A706CC-BB30-105C-5152-4CD5BE68C5DF}"/>
              </a:ext>
            </a:extLst>
          </p:cNvPr>
          <p:cNvSpPr/>
          <p:nvPr/>
        </p:nvSpPr>
        <p:spPr>
          <a:xfrm flipH="1">
            <a:off x="8023921" y="1755980"/>
            <a:ext cx="3284114" cy="3681207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94228B94-A99E-E2E1-DCFD-07C11C14EE85}"/>
              </a:ext>
            </a:extLst>
          </p:cNvPr>
          <p:cNvSpPr txBox="1"/>
          <p:nvPr/>
        </p:nvSpPr>
        <p:spPr>
          <a:xfrm>
            <a:off x="933434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chemeClr val="bg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It Does</a:t>
            </a: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447ACE-8736-3DB9-D338-920D9CBEA5F5}"/>
              </a:ext>
            </a:extLst>
          </p:cNvPr>
          <p:cNvSpPr txBox="1"/>
          <p:nvPr/>
        </p:nvSpPr>
        <p:spPr>
          <a:xfrm>
            <a:off x="1120779" y="2236733"/>
            <a:ext cx="2733450" cy="290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7655" indent="-143510">
              <a:lnSpc>
                <a:spcPts val="1860"/>
              </a:lnSpc>
            </a:pPr>
            <a:r>
              <a:rPr lang="en-US" sz="1300" b="1" spc="53" dirty="0">
                <a:latin typeface="Aptos"/>
                <a:ea typeface="Open Sauce Light"/>
                <a:cs typeface="Open Sauce Light"/>
                <a:sym typeface="Open Sauce Light"/>
              </a:rPr>
              <a:t>Lightweight URL Phishing Detection</a:t>
            </a:r>
            <a:endParaRPr lang="en-US" sz="1300" b="1" spc="53" dirty="0">
              <a:latin typeface="Aptos"/>
              <a:ea typeface="Open Sans Light"/>
              <a:cs typeface="Open Sans Light"/>
            </a:endParaRPr>
          </a:p>
          <a:p>
            <a:pPr marL="287655" indent="-143510">
              <a:lnSpc>
                <a:spcPts val="18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Detects phishing </a:t>
            </a:r>
            <a:r>
              <a:rPr lang="en-US" sz="1300" b="1" spc="53" dirty="0">
                <a:latin typeface="Aptos"/>
                <a:ea typeface="+mn-lt"/>
                <a:cs typeface="+mn-lt"/>
                <a:sym typeface="Open Sauce Bold"/>
              </a:rPr>
              <a:t>URLs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Bold"/>
              </a:rPr>
              <a:t> in real-time using AI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7655" indent="-143510">
              <a:lnSpc>
                <a:spcPts val="18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Simple to use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: Just paste a link or upload a CSV file.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7655" indent="-143510">
              <a:lnSpc>
                <a:spcPts val="18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Three user roles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: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7655" lvl="1" indent="-143510">
              <a:lnSpc>
                <a:spcPts val="1860"/>
              </a:lnSpc>
              <a:buFont typeface="Courier New"/>
              <a:buChar char="o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Guests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: Quick scans (no login).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7655" lvl="1" indent="-143510">
              <a:lnSpc>
                <a:spcPts val="1860"/>
              </a:lnSpc>
              <a:buFont typeface="Courier New"/>
              <a:buChar char="o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Users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: Save scan history + download reports.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7655" lvl="1" indent="-143510">
              <a:lnSpc>
                <a:spcPts val="1860"/>
              </a:lnSpc>
              <a:buFont typeface="Courier New"/>
              <a:buChar char="o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 Light"/>
              </a:rPr>
              <a:t>Admins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 Light"/>
              </a:rPr>
              <a:t>: Manage users, view all scans.</a:t>
            </a:r>
            <a:endParaRPr lang="en-US" dirty="0">
              <a:latin typeface="Aptos"/>
              <a:ea typeface="Open Sans Light"/>
              <a:cs typeface="Open Sans Light"/>
            </a:endParaRPr>
          </a:p>
        </p:txBody>
      </p:sp>
      <p:grpSp>
        <p:nvGrpSpPr>
          <p:cNvPr id="53" name="Group 15">
            <a:extLst>
              <a:ext uri="{FF2B5EF4-FFF2-40B4-BE49-F238E27FC236}">
                <a16:creationId xmlns:a16="http://schemas.microsoft.com/office/drawing/2014/main" id="{604F2719-1E1F-4CBB-7705-99298D81585A}"/>
              </a:ext>
            </a:extLst>
          </p:cNvPr>
          <p:cNvGrpSpPr/>
          <p:nvPr/>
        </p:nvGrpSpPr>
        <p:grpSpPr>
          <a:xfrm rot="5400000">
            <a:off x="8148747" y="1487283"/>
            <a:ext cx="446927" cy="544849"/>
            <a:chOff x="0" y="0"/>
            <a:chExt cx="2353310" cy="2868930"/>
          </a:xfrm>
        </p:grpSpPr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876CDA24-62E3-4322-E85F-4D70C4768107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5" name="Group 17">
            <a:extLst>
              <a:ext uri="{FF2B5EF4-FFF2-40B4-BE49-F238E27FC236}">
                <a16:creationId xmlns:a16="http://schemas.microsoft.com/office/drawing/2014/main" id="{56EF0368-6416-AFB5-A003-B04474AA754B}"/>
              </a:ext>
            </a:extLst>
          </p:cNvPr>
          <p:cNvGrpSpPr/>
          <p:nvPr/>
        </p:nvGrpSpPr>
        <p:grpSpPr>
          <a:xfrm rot="16200000">
            <a:off x="10538981" y="1285890"/>
            <a:ext cx="446927" cy="948117"/>
            <a:chOff x="0" y="0"/>
            <a:chExt cx="2353310" cy="4992354"/>
          </a:xfrm>
        </p:grpSpPr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8612BE6A-25FA-4B4B-58BA-B5E1133E9AC7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7" name="Group 19">
            <a:extLst>
              <a:ext uri="{FF2B5EF4-FFF2-40B4-BE49-F238E27FC236}">
                <a16:creationId xmlns:a16="http://schemas.microsoft.com/office/drawing/2014/main" id="{21B92151-9590-8B88-F301-5B8EC508F6DB}"/>
              </a:ext>
            </a:extLst>
          </p:cNvPr>
          <p:cNvGrpSpPr/>
          <p:nvPr/>
        </p:nvGrpSpPr>
        <p:grpSpPr>
          <a:xfrm>
            <a:off x="8448787" y="1536244"/>
            <a:ext cx="2175524" cy="447168"/>
            <a:chOff x="0" y="0"/>
            <a:chExt cx="1006916" cy="206966"/>
          </a:xfrm>
        </p:grpSpPr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07D0C5D1-D2D3-5912-CD1A-5B5581688A95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59" name="TextBox 21">
            <a:extLst>
              <a:ext uri="{FF2B5EF4-FFF2-40B4-BE49-F238E27FC236}">
                <a16:creationId xmlns:a16="http://schemas.microsoft.com/office/drawing/2014/main" id="{6342CEAD-8E2C-C4E2-D229-2CED8E3EA5DE}"/>
              </a:ext>
            </a:extLst>
          </p:cNvPr>
          <p:cNvSpPr txBox="1"/>
          <p:nvPr/>
        </p:nvSpPr>
        <p:spPr>
          <a:xfrm>
            <a:off x="8099786" y="162799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Limitation</a:t>
            </a:r>
          </a:p>
        </p:txBody>
      </p:sp>
      <p:sp>
        <p:nvSpPr>
          <p:cNvPr id="60" name="TextBox 25">
            <a:extLst>
              <a:ext uri="{FF2B5EF4-FFF2-40B4-BE49-F238E27FC236}">
                <a16:creationId xmlns:a16="http://schemas.microsoft.com/office/drawing/2014/main" id="{F79561F9-7347-1A96-5361-CC4FC21C3EA7}"/>
              </a:ext>
            </a:extLst>
          </p:cNvPr>
          <p:cNvSpPr txBox="1"/>
          <p:nvPr/>
        </p:nvSpPr>
        <p:spPr>
          <a:xfrm>
            <a:off x="8184154" y="2236733"/>
            <a:ext cx="2935072" cy="203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400" b="1" spc="53">
                <a:latin typeface="Aptos"/>
                <a:ea typeface="+mn-lt"/>
                <a:cs typeface="+mn-lt"/>
                <a:sym typeface="Open Sauce"/>
              </a:rPr>
              <a:t>Static Training</a:t>
            </a:r>
            <a:r>
              <a:rPr lang="en-US" sz="1400" spc="53">
                <a:latin typeface="Aptos"/>
                <a:ea typeface="+mn-lt"/>
                <a:cs typeface="+mn-lt"/>
                <a:sym typeface="Open Sauce"/>
              </a:rPr>
              <a:t> – Needs manual updates to catch </a:t>
            </a:r>
            <a:r>
              <a:rPr lang="en-US" sz="1400" b="1" spc="53">
                <a:latin typeface="Aptos"/>
                <a:ea typeface="+mn-lt"/>
                <a:cs typeface="+mn-lt"/>
                <a:sym typeface="Open Sauce"/>
              </a:rPr>
              <a:t>new phishing tricks (no live threat feeds).</a:t>
            </a:r>
            <a:r>
              <a:rPr lang="en-US" sz="1400" spc="53">
                <a:latin typeface="Aptos"/>
                <a:ea typeface="+mn-lt"/>
                <a:cs typeface="+mn-lt"/>
                <a:sym typeface="Open Sauce"/>
              </a:rPr>
              <a:t>. </a:t>
            </a:r>
            <a:endParaRPr lang="en-US" sz="140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400" b="1" spc="53">
                <a:latin typeface="Aptos"/>
                <a:ea typeface="+mn-lt"/>
                <a:cs typeface="+mn-lt"/>
                <a:sym typeface="Open Sauce"/>
              </a:rPr>
              <a:t>Basic Access Control</a:t>
            </a:r>
            <a:r>
              <a:rPr lang="en-US" sz="1400" spc="53">
                <a:latin typeface="Aptos"/>
                <a:ea typeface="+mn-lt"/>
                <a:cs typeface="+mn-lt"/>
                <a:sym typeface="Open Sauce"/>
              </a:rPr>
              <a:t> – No CAPTCHA/IP blocking (risk of misuse).</a:t>
            </a:r>
            <a:endParaRPr lang="en-US" sz="140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400" b="1" spc="53">
                <a:latin typeface="Aptos"/>
                <a:ea typeface="+mn-lt"/>
                <a:cs typeface="+mn-lt"/>
                <a:sym typeface="Open Sauce"/>
              </a:rPr>
              <a:t>Small-Scale</a:t>
            </a:r>
            <a:r>
              <a:rPr lang="en-US" sz="1400" spc="53">
                <a:latin typeface="Aptos"/>
                <a:ea typeface="+mn-lt"/>
                <a:cs typeface="+mn-lt"/>
                <a:sym typeface="Open Sauce"/>
              </a:rPr>
              <a:t> – Supports </a:t>
            </a:r>
            <a:r>
              <a:rPr lang="en-US" sz="1400" b="1" spc="53">
                <a:latin typeface="Aptos"/>
                <a:ea typeface="+mn-lt"/>
                <a:cs typeface="+mn-lt"/>
                <a:sym typeface="Open Sauce"/>
              </a:rPr>
              <a:t>1,000 users max.</a:t>
            </a:r>
            <a:endParaRPr lang="en-US" sz="1400" spc="53">
              <a:latin typeface="Aptos"/>
              <a:ea typeface="Open Sans Light"/>
              <a:cs typeface="Open Sans Light"/>
            </a:endParaRPr>
          </a:p>
        </p:txBody>
      </p:sp>
      <p:grpSp>
        <p:nvGrpSpPr>
          <p:cNvPr id="61" name="Group 27">
            <a:extLst>
              <a:ext uri="{FF2B5EF4-FFF2-40B4-BE49-F238E27FC236}">
                <a16:creationId xmlns:a16="http://schemas.microsoft.com/office/drawing/2014/main" id="{D547D4F4-DC0A-A88F-2F5F-8CEB9E4EC74F}"/>
              </a:ext>
            </a:extLst>
          </p:cNvPr>
          <p:cNvGrpSpPr/>
          <p:nvPr/>
        </p:nvGrpSpPr>
        <p:grpSpPr>
          <a:xfrm rot="16200000">
            <a:off x="6968506" y="1285890"/>
            <a:ext cx="446927" cy="948117"/>
            <a:chOff x="0" y="0"/>
            <a:chExt cx="2353310" cy="4992354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D332D301-4A21-D798-9BEB-9D979D3E80B1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3" name="Group 29">
            <a:extLst>
              <a:ext uri="{FF2B5EF4-FFF2-40B4-BE49-F238E27FC236}">
                <a16:creationId xmlns:a16="http://schemas.microsoft.com/office/drawing/2014/main" id="{D53F8F53-0CEE-9E58-7F40-9515E19E31F4}"/>
              </a:ext>
            </a:extLst>
          </p:cNvPr>
          <p:cNvGrpSpPr/>
          <p:nvPr/>
        </p:nvGrpSpPr>
        <p:grpSpPr>
          <a:xfrm rot="5400000">
            <a:off x="4578271" y="1487283"/>
            <a:ext cx="446927" cy="544849"/>
            <a:chOff x="0" y="0"/>
            <a:chExt cx="2353310" cy="2868930"/>
          </a:xfrm>
        </p:grpSpPr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373AD932-04B8-9436-9E79-A705DD19833B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5" name="Group 31">
            <a:extLst>
              <a:ext uri="{FF2B5EF4-FFF2-40B4-BE49-F238E27FC236}">
                <a16:creationId xmlns:a16="http://schemas.microsoft.com/office/drawing/2014/main" id="{391C38EF-7181-03B7-0FDC-0FEE975938B8}"/>
              </a:ext>
            </a:extLst>
          </p:cNvPr>
          <p:cNvGrpSpPr/>
          <p:nvPr/>
        </p:nvGrpSpPr>
        <p:grpSpPr>
          <a:xfrm>
            <a:off x="4878311" y="1536244"/>
            <a:ext cx="2175525" cy="447168"/>
            <a:chOff x="0" y="0"/>
            <a:chExt cx="1006916" cy="206966"/>
          </a:xfrm>
        </p:grpSpPr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id="{B76EE4AC-345D-A3C7-3A96-A4E878A5195F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7" name="TextBox 33">
            <a:extLst>
              <a:ext uri="{FF2B5EF4-FFF2-40B4-BE49-F238E27FC236}">
                <a16:creationId xmlns:a16="http://schemas.microsoft.com/office/drawing/2014/main" id="{496931FF-E3CF-7A27-9CD0-4752E1996CC0}"/>
              </a:ext>
            </a:extLst>
          </p:cNvPr>
          <p:cNvSpPr txBox="1"/>
          <p:nvPr/>
        </p:nvSpPr>
        <p:spPr>
          <a:xfrm>
            <a:off x="4529310" y="1627996"/>
            <a:ext cx="3136718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Technical Features</a:t>
            </a:r>
          </a:p>
        </p:txBody>
      </p:sp>
      <p:sp>
        <p:nvSpPr>
          <p:cNvPr id="68" name="TextBox 37">
            <a:extLst>
              <a:ext uri="{FF2B5EF4-FFF2-40B4-BE49-F238E27FC236}">
                <a16:creationId xmlns:a16="http://schemas.microsoft.com/office/drawing/2014/main" id="{41A26A35-68D1-F843-980D-7DB93218FB9B}"/>
              </a:ext>
            </a:extLst>
          </p:cNvPr>
          <p:cNvSpPr txBox="1"/>
          <p:nvPr/>
        </p:nvSpPr>
        <p:spPr>
          <a:xfrm>
            <a:off x="4594440" y="2236733"/>
            <a:ext cx="2935074" cy="3059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Smart Learning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– 11,000+ phishing examples from UCI &amp; Kaggle.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Fast &amp; Lightweight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– Results in </a:t>
            </a: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&lt;1 second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with 95%+ accuracy.</a:t>
            </a:r>
            <a:endParaRPr lang="en-US" dirty="0">
              <a:latin typeface="Aptos"/>
              <a:ea typeface="+mn-lt"/>
              <a:cs typeface="+mn-lt"/>
              <a:sym typeface="Open Sauce"/>
            </a:endParaRPr>
          </a:p>
          <a:p>
            <a:pPr marL="288000" indent="-144000">
              <a:lnSpc>
                <a:spcPts val="19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Hybrid AI Models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– Combines </a:t>
            </a: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Logistic Regression + Stochastic Gradient Descent (SGD) 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(fast prediction).</a:t>
            </a:r>
            <a:endParaRPr lang="en-US" dirty="0">
              <a:latin typeface="Aptos"/>
              <a:ea typeface="+mn-lt"/>
              <a:cs typeface="+mn-lt"/>
            </a:endParaRPr>
          </a:p>
          <a:p>
            <a:pPr marL="288000" lvl="1" indent="-144000">
              <a:lnSpc>
                <a:spcPts val="1960"/>
              </a:lnSpc>
              <a:buFont typeface="Arial"/>
              <a:buChar char="•"/>
            </a:pPr>
            <a:r>
              <a:rPr lang="en-US" sz="1300" b="1" spc="53" dirty="0">
                <a:latin typeface="Aptos"/>
                <a:ea typeface="+mn-lt"/>
                <a:cs typeface="+mn-lt"/>
                <a:sym typeface="Open Sauce"/>
              </a:rPr>
              <a:t>Explainable</a:t>
            </a:r>
            <a:r>
              <a:rPr lang="en-US" sz="1300" spc="53" dirty="0">
                <a:latin typeface="Aptos"/>
                <a:ea typeface="+mn-lt"/>
                <a:cs typeface="+mn-lt"/>
                <a:sym typeface="Open Sauce"/>
              </a:rPr>
              <a:t> – Shows why a link is flagged (e.g., suspicious keywords).</a:t>
            </a:r>
            <a:endParaRPr lang="en-US" dirty="0">
              <a:latin typeface="Apto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9249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BA96A-F7ED-6CA1-904B-CAA5A7A0F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6BAD428-4758-7B10-7A61-85E2BCC3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82" y="6097035"/>
            <a:ext cx="1005617" cy="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6FBE095-92D0-A0E1-36B7-3C081D5E1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57" y="1311778"/>
            <a:ext cx="9929813" cy="5288066"/>
          </a:xfrm>
          <a:prstGeom prst="rect">
            <a:avLst/>
          </a:prstGeom>
        </p:spPr>
      </p:pic>
      <p:sp>
        <p:nvSpPr>
          <p:cNvPr id="3" name="TextBox 40">
            <a:extLst>
              <a:ext uri="{FF2B5EF4-FFF2-40B4-BE49-F238E27FC236}">
                <a16:creationId xmlns:a16="http://schemas.microsoft.com/office/drawing/2014/main" id="{A71AC7E7-4998-5927-FA31-6AA1B33F2ED3}"/>
              </a:ext>
            </a:extLst>
          </p:cNvPr>
          <p:cNvSpPr txBox="1"/>
          <p:nvPr/>
        </p:nvSpPr>
        <p:spPr>
          <a:xfrm>
            <a:off x="564157" y="507656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9CFAE-9A27-BCD7-66A2-D4BFAC7FA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613" y="998228"/>
            <a:ext cx="9687754" cy="276999"/>
          </a:xfrm>
        </p:spPr>
        <p:txBody>
          <a:bodyPr/>
          <a:lstStyle/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Design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80329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4328-9059-AF86-B0F9-4BC371E87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EC02611-533A-EFF7-990B-1AF14B54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82" y="6097035"/>
            <a:ext cx="1005617" cy="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B89066-7A53-B96F-CC1B-BB35F3BAF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700" y="449927"/>
            <a:ext cx="10033536" cy="507831"/>
          </a:xfrm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sz="2600" dirty="0">
                <a:latin typeface="Aptos" panose="020B0004020202020204" pitchFamily="34" charset="0"/>
              </a:rPr>
              <a:t>Compatibility of Design  - Best Choice = </a:t>
            </a:r>
            <a:r>
              <a:rPr lang="en-US" sz="2600" b="1" dirty="0">
                <a:solidFill>
                  <a:srgbClr val="488721"/>
                </a:solidFill>
                <a:latin typeface="Aptos" panose="020B0004020202020204" pitchFamily="34" charset="0"/>
              </a:rPr>
              <a:t>Design 1 &amp; Design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AC058-427F-DF12-1D9A-9A1AB67AA299}"/>
              </a:ext>
            </a:extLst>
          </p:cNvPr>
          <p:cNvSpPr txBox="1"/>
          <p:nvPr/>
        </p:nvSpPr>
        <p:spPr>
          <a:xfrm>
            <a:off x="5517444" y="6995160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Lato Extended"/>
              </a:rPr>
              <a:t>* Provide reason to match stakeholder requirements.</a:t>
            </a:r>
            <a:endParaRPr lang="en-TH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E9D273-6EA2-7BC2-0967-EE9E26808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945174"/>
              </p:ext>
            </p:extLst>
          </p:nvPr>
        </p:nvGraphicFramePr>
        <p:xfrm>
          <a:off x="581107" y="1038172"/>
          <a:ext cx="11029785" cy="5561672"/>
        </p:xfrm>
        <a:graphic>
          <a:graphicData uri="http://schemas.openxmlformats.org/drawingml/2006/table">
            <a:tbl>
              <a:tblPr/>
              <a:tblGrid>
                <a:gridCol w="2205957">
                  <a:extLst>
                    <a:ext uri="{9D8B030D-6E8A-4147-A177-3AD203B41FA5}">
                      <a16:colId xmlns:a16="http://schemas.microsoft.com/office/drawing/2014/main" val="4026944378"/>
                    </a:ext>
                  </a:extLst>
                </a:gridCol>
                <a:gridCol w="2205957">
                  <a:extLst>
                    <a:ext uri="{9D8B030D-6E8A-4147-A177-3AD203B41FA5}">
                      <a16:colId xmlns:a16="http://schemas.microsoft.com/office/drawing/2014/main" val="2843805996"/>
                    </a:ext>
                  </a:extLst>
                </a:gridCol>
                <a:gridCol w="2205957">
                  <a:extLst>
                    <a:ext uri="{9D8B030D-6E8A-4147-A177-3AD203B41FA5}">
                      <a16:colId xmlns:a16="http://schemas.microsoft.com/office/drawing/2014/main" val="2094796135"/>
                    </a:ext>
                  </a:extLst>
                </a:gridCol>
                <a:gridCol w="2205957">
                  <a:extLst>
                    <a:ext uri="{9D8B030D-6E8A-4147-A177-3AD203B41FA5}">
                      <a16:colId xmlns:a16="http://schemas.microsoft.com/office/drawing/2014/main" val="1110868215"/>
                    </a:ext>
                  </a:extLst>
                </a:gridCol>
                <a:gridCol w="2205957">
                  <a:extLst>
                    <a:ext uri="{9D8B030D-6E8A-4147-A177-3AD203B41FA5}">
                      <a16:colId xmlns:a16="http://schemas.microsoft.com/office/drawing/2014/main" val="1499555834"/>
                    </a:ext>
                  </a:extLst>
                </a:gridCol>
              </a:tblGrid>
              <a:tr h="673038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Criteria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Best Design 1</a:t>
                      </a:r>
                    </a:p>
                    <a:p>
                      <a:pPr algn="ctr"/>
                      <a:r>
                        <a:rPr lang="en-AU" sz="1200" b="1" i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Autoencoder + Random Forests</a:t>
                      </a:r>
                      <a:endParaRPr lang="en-AU" sz="1200" b="1" dirty="0">
                        <a:solidFill>
                          <a:srgbClr val="48872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Best Design 2</a:t>
                      </a:r>
                    </a:p>
                    <a:p>
                      <a:pPr algn="ctr"/>
                      <a:r>
                        <a:rPr lang="en-US" sz="1200" b="1" i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Voting Classifier: NB + LR / RF + GB</a:t>
                      </a:r>
                      <a:endParaRPr lang="en-US" sz="1200" b="1" dirty="0">
                        <a:solidFill>
                          <a:srgbClr val="48872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AU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AU" sz="1200" b="1" dirty="0">
                          <a:solidFill>
                            <a:srgbClr val="FFFF00"/>
                          </a:solidFill>
                          <a:latin typeface="Aptos" panose="020B0004020202020204" pitchFamily="34" charset="0"/>
                        </a:rPr>
                        <a:t>Moderate Design 3</a:t>
                      </a:r>
                    </a:p>
                    <a:p>
                      <a:pPr algn="ctr"/>
                      <a:r>
                        <a:rPr lang="en-AU" sz="1200" i="1" dirty="0">
                          <a:solidFill>
                            <a:srgbClr val="FFFF00"/>
                          </a:solidFill>
                          <a:latin typeface="Aptos" panose="020B0004020202020204" pitchFamily="34" charset="0"/>
                        </a:rPr>
                        <a:t>Random Forest + SVM</a:t>
                      </a:r>
                      <a:endParaRPr lang="en-AU" sz="1200" dirty="0">
                        <a:solidFill>
                          <a:srgbClr val="FFFF00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ptos" panose="020B0004020202020204" pitchFamily="34" charset="0"/>
                        </a:rPr>
                        <a:t>Least Design 4</a:t>
                      </a:r>
                    </a:p>
                    <a:p>
                      <a:pPr algn="ctr"/>
                      <a:r>
                        <a:rPr lang="en-US" sz="1200" b="1" i="1" dirty="0">
                          <a:solidFill>
                            <a:srgbClr val="FF0000"/>
                          </a:solidFill>
                          <a:latin typeface="Aptos" panose="020B0004020202020204" pitchFamily="34" charset="0"/>
                        </a:rPr>
                        <a:t>Logistic Regression + SGD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533609"/>
                  </a:ext>
                </a:extLst>
              </a:tr>
              <a:tr h="471127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Malware Types Detected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latin typeface="Aptos" panose="020B0004020202020204" pitchFamily="34" charset="0"/>
                        </a:rPr>
                        <a:t>3 types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latin typeface="Aptos" panose="020B0004020202020204" pitchFamily="34" charset="0"/>
                        </a:rPr>
                        <a:t>3 types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latin typeface="Aptos" panose="020B0004020202020204" pitchFamily="34" charset="0"/>
                        </a:rPr>
                        <a:t>5 types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latin typeface="Aptos" panose="020B0004020202020204" pitchFamily="34" charset="0"/>
                        </a:rPr>
                        <a:t>1 type only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834717"/>
                  </a:ext>
                </a:extLst>
              </a:tr>
              <a:tr h="471127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Functionality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Detect, Classify, Predict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Detect, Classify, Predict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Detect, Classify, Predict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0000"/>
                          </a:solidFill>
                          <a:latin typeface="Aptos" panose="020B0004020202020204" pitchFamily="34" charset="0"/>
                        </a:rPr>
                        <a:t>Predict only , Cannot classify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810957"/>
                  </a:ext>
                </a:extLst>
              </a:tr>
              <a:tr h="311974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Uses Public Dataset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Yes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 Yes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Yes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Yes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796860"/>
                  </a:ext>
                </a:extLst>
              </a:tr>
              <a:tr h="1278772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Key Features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Model retraining with updated parameters and dataset for admin 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PDF scan reports 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Analytics dashboard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Multi-feature, multi-layer model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API backend with MongoDB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Analytics dashboard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AU" sz="1200" dirty="0">
                          <a:latin typeface="Aptos" panose="020B0004020202020204" pitchFamily="34" charset="0"/>
                        </a:rPr>
                        <a:t>Dual-method verification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AU" sz="1200" dirty="0">
                          <a:latin typeface="Aptos" panose="020B0004020202020204" pitchFamily="34" charset="0"/>
                        </a:rPr>
                        <a:t>Confidence-threshold logic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Lightweight, browser-friendly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200" dirty="0">
                          <a:latin typeface="Aptos" panose="020B0004020202020204" pitchFamily="34" charset="0"/>
                        </a:rPr>
                        <a:t>Suspicious keyword flagging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281298"/>
                  </a:ext>
                </a:extLst>
              </a:tr>
              <a:tr h="874949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Stakeholder / Client requirement satisfaction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High</a:t>
                      </a:r>
                      <a:r>
                        <a:rPr lang="en-US" sz="1200" dirty="0">
                          <a:latin typeface="Aptos" panose="020B0004020202020204" pitchFamily="34" charset="0"/>
                        </a:rPr>
                        <a:t> – Strong admin control, end-user reports, very accurate detection and classification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High</a:t>
                      </a:r>
                      <a:r>
                        <a:rPr lang="en-US" sz="1200" dirty="0">
                          <a:latin typeface="Aptos" panose="020B0004020202020204" pitchFamily="34" charset="0"/>
                        </a:rPr>
                        <a:t> – Flexible classification which can be further updated with additional datasets</a:t>
                      </a:r>
                      <a:endParaRPr lang="en-US" sz="1200" b="1" dirty="0">
                        <a:solidFill>
                          <a:srgbClr val="48872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C000"/>
                          </a:solidFill>
                          <a:latin typeface="Aptos" panose="020B0004020202020204" pitchFamily="34" charset="0"/>
                        </a:rPr>
                        <a:t>Moderate</a:t>
                      </a:r>
                      <a:r>
                        <a:rPr lang="en-US" sz="1200" dirty="0">
                          <a:latin typeface="Aptos" panose="020B0004020202020204" pitchFamily="34" charset="0"/>
                        </a:rPr>
                        <a:t> – Accurate but lacks retraining or UI integration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ptos" panose="020B0004020202020204" pitchFamily="34" charset="0"/>
                        </a:rPr>
                        <a:t>Low</a:t>
                      </a:r>
                      <a:r>
                        <a:rPr lang="en-US" sz="1200" dirty="0">
                          <a:latin typeface="Aptos" panose="020B0004020202020204" pitchFamily="34" charset="0"/>
                        </a:rPr>
                        <a:t> – Too limited for enterprise use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730877"/>
                  </a:ext>
                </a:extLst>
              </a:tr>
              <a:tr h="1480685">
                <a:tc>
                  <a:txBody>
                    <a:bodyPr/>
                    <a:lstStyle/>
                    <a:p>
                      <a:r>
                        <a:rPr lang="en-AU" sz="1200" b="1" dirty="0">
                          <a:latin typeface="Aptos" panose="020B0004020202020204" pitchFamily="34" charset="0"/>
                        </a:rPr>
                        <a:t>Justification for the </a:t>
                      </a:r>
                      <a:endParaRPr lang="en-AU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Provides end-to-end system with user and admin features, retraining, and reporting – ideal for production</a:t>
                      </a:r>
                    </a:p>
                    <a:p>
                      <a:pPr algn="l"/>
                      <a:r>
                        <a:rPr lang="en-US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Can detect unknown threats</a:t>
                      </a:r>
                      <a:r>
                        <a:rPr lang="en-US" sz="1200" dirty="0">
                          <a:latin typeface="Aptos" panose="020B0004020202020204" pitchFamily="34" charset="0"/>
                        </a:rPr>
                        <a:t>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Excellent architectural fit with advanced classification logic, scalable backend, and multilayer input handling,</a:t>
                      </a:r>
                    </a:p>
                    <a:p>
                      <a:pPr algn="l"/>
                      <a:r>
                        <a:rPr lang="en-US" sz="1200" b="1" dirty="0">
                          <a:solidFill>
                            <a:srgbClr val="488721"/>
                          </a:solidFill>
                          <a:latin typeface="Aptos" panose="020B0004020202020204" pitchFamily="34" charset="0"/>
                        </a:rPr>
                        <a:t>Can detect unknown threats</a:t>
                      </a:r>
                      <a:endParaRPr lang="en-US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Detects more types but lacks usability and retraining support for real clients,</a:t>
                      </a:r>
                    </a:p>
                    <a:p>
                      <a:pPr algn="l"/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</a:rPr>
                        <a:t>Cannot detect unknown threats</a:t>
                      </a:r>
                      <a:endParaRPr lang="en-US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ptos" panose="020B0004020202020204" pitchFamily="34" charset="0"/>
                        </a:rPr>
                        <a:t>Limited use case; no classification or backend logic; suitable only for minimal browser-based flags,</a:t>
                      </a:r>
                    </a:p>
                    <a:p>
                      <a:pPr algn="l"/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</a:rPr>
                        <a:t>Cannot detect unknown threats</a:t>
                      </a:r>
                      <a:endParaRPr lang="en-US" sz="1200" dirty="0">
                        <a:latin typeface="Aptos" panose="020B0004020202020204" pitchFamily="34" charset="0"/>
                      </a:endParaRP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0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835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C31A-F7A4-E064-A22D-AE8714E4D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777" y="2967335"/>
            <a:ext cx="7671729" cy="923330"/>
          </a:xfrm>
        </p:spPr>
        <p:txBody>
          <a:bodyPr wrap="square" lIns="91440" tIns="45720" rIns="91440" bIns="45720" anchor="t" anchorCtr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Code Demonstration</a:t>
            </a:r>
            <a:endParaRPr lang="en-TH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0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49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F8B6-E350-6AA9-655E-ECDA11F7A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4" cy="584775"/>
          </a:xfrm>
        </p:spPr>
        <p:txBody>
          <a:bodyPr/>
          <a:lstStyle/>
          <a:p>
            <a:r>
              <a:rPr lang="en-TH" dirty="0">
                <a:latin typeface="Aptos" panose="020B0004020202020204" pitchFamily="34" charset="0"/>
              </a:rPr>
              <a:t>Reference</a:t>
            </a:r>
            <a:r>
              <a:rPr lang="en-IN" dirty="0">
                <a:latin typeface="Aptos" panose="020B0004020202020204" pitchFamily="34" charset="0"/>
              </a:rPr>
              <a:t>s</a:t>
            </a:r>
            <a:endParaRPr lang="en-TH" dirty="0">
              <a:latin typeface="Aptos" panose="020B00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2FBC6-1435-FF1B-F200-C82293C28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882329-312B-EAEE-5A98-5D844BC0D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99" y="1205261"/>
            <a:ext cx="8115359" cy="27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65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6BC5A-8A08-8341-A806-3DDF5108F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664" y="3136612"/>
            <a:ext cx="9687755" cy="584775"/>
          </a:xfrm>
        </p:spPr>
        <p:txBody>
          <a:bodyPr/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0204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nip Diagonal Corner Rectangle 66">
            <a:extLst>
              <a:ext uri="{FF2B5EF4-FFF2-40B4-BE49-F238E27FC236}">
                <a16:creationId xmlns:a16="http://schemas.microsoft.com/office/drawing/2014/main" id="{CCA1639C-0FCC-FA65-470A-D105422ECDC1}"/>
              </a:ext>
            </a:extLst>
          </p:cNvPr>
          <p:cNvSpPr/>
          <p:nvPr/>
        </p:nvSpPr>
        <p:spPr>
          <a:xfrm flipH="1">
            <a:off x="6091946" y="1287356"/>
            <a:ext cx="3702205" cy="5013081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latin typeface="Aptos" panose="020B0004020202020204" pitchFamily="34" charset="0"/>
            </a:endParaRPr>
          </a:p>
        </p:txBody>
      </p:sp>
      <p:sp>
        <p:nvSpPr>
          <p:cNvPr id="63" name="Snip Diagonal Corner Rectangle 62">
            <a:extLst>
              <a:ext uri="{FF2B5EF4-FFF2-40B4-BE49-F238E27FC236}">
                <a16:creationId xmlns:a16="http://schemas.microsoft.com/office/drawing/2014/main" id="{94409DF7-2BBD-2112-C59E-056167253C46}"/>
              </a:ext>
            </a:extLst>
          </p:cNvPr>
          <p:cNvSpPr/>
          <p:nvPr/>
        </p:nvSpPr>
        <p:spPr>
          <a:xfrm flipH="1">
            <a:off x="1820437" y="1287357"/>
            <a:ext cx="4019080" cy="5013082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latin typeface="Aptos" panose="020B00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91B0A-42D8-844A-BB64-A233C4B48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D85FD-F84A-86F9-5291-013088530099}"/>
              </a:ext>
            </a:extLst>
          </p:cNvPr>
          <p:cNvSpPr txBox="1"/>
          <p:nvPr/>
        </p:nvSpPr>
        <p:spPr>
          <a:xfrm>
            <a:off x="1821211" y="3992777"/>
            <a:ext cx="3919820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thaiDist"/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Full stack</a:t>
            </a:r>
            <a:r>
              <a:rPr lang="en-US" sz="1600" b="1" dirty="0">
                <a:latin typeface="Aptos" panose="020B0004020202020204" pitchFamily="34" charset="0"/>
                <a:ea typeface="Open Sans"/>
                <a:cs typeface="Open Sans"/>
              </a:rPr>
              <a:t> web-based system using Hybrid Machine Learning </a:t>
            </a: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for</a:t>
            </a:r>
            <a:r>
              <a:rPr lang="en-US" sz="1600" b="1" dirty="0">
                <a:latin typeface="Aptos" panose="020B0004020202020204" pitchFamily="34" charset="0"/>
                <a:ea typeface="Open Sans"/>
                <a:cs typeface="Open Sans"/>
              </a:rPr>
              <a:t> detecting and classifying Malicious attacks</a:t>
            </a: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.</a:t>
            </a:r>
            <a:endParaRPr lang="en-US" dirty="0">
              <a:latin typeface="Aptos" panose="020B0004020202020204" pitchFamily="34" charset="0"/>
              <a:ea typeface="Open Sans Light"/>
              <a:cs typeface="Open Sans Light"/>
            </a:endParaRPr>
          </a:p>
          <a:p>
            <a:pPr algn="thaiDist"/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    </a:t>
            </a:r>
          </a:p>
          <a:p>
            <a:pPr algn="thaiDist"/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Designed to detect both known and unseen threats, trained using  </a:t>
            </a:r>
            <a:r>
              <a:rPr lang="en-US" sz="1600" b="1" dirty="0">
                <a:latin typeface="Aptos" panose="020B0004020202020204" pitchFamily="34" charset="0"/>
                <a:ea typeface="Open Sans"/>
                <a:cs typeface="Open Sans"/>
              </a:rPr>
              <a:t>public Datasets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A71E7-0858-F940-D57F-9693D3E33D49}"/>
              </a:ext>
            </a:extLst>
          </p:cNvPr>
          <p:cNvSpPr txBox="1"/>
          <p:nvPr/>
        </p:nvSpPr>
        <p:spPr>
          <a:xfrm>
            <a:off x="6417523" y="3881964"/>
            <a:ext cx="3172525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Whole Process includes: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Information researching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Architecture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Wireframe and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Implementation, coding,  development and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  <a:ea typeface="Open Sans"/>
                <a:cs typeface="Open Sans"/>
              </a:rPr>
              <a:t>All done in  12 weeks' timeframe.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CFC10C-EF36-2243-F647-AB9633D68A59}"/>
              </a:ext>
            </a:extLst>
          </p:cNvPr>
          <p:cNvGrpSpPr/>
          <p:nvPr/>
        </p:nvGrpSpPr>
        <p:grpSpPr>
          <a:xfrm>
            <a:off x="2826481" y="1766699"/>
            <a:ext cx="2073066" cy="1440216"/>
            <a:chOff x="1335152" y="1750849"/>
            <a:chExt cx="2710376" cy="188297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0D9C553-E3FF-08F1-50C2-192675C4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2081" y="1803400"/>
              <a:ext cx="1625600" cy="1625600"/>
            </a:xfrm>
            <a:prstGeom prst="rect">
              <a:avLst/>
            </a:prstGeom>
          </p:spPr>
        </p:pic>
        <p:pic>
          <p:nvPicPr>
            <p:cNvPr id="46" name="Picture 4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A8F9AA2-FA35-9B85-8DF9-17F1C6D23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3303398" y="2891692"/>
              <a:ext cx="742130" cy="742130"/>
            </a:xfrm>
            <a:prstGeom prst="rect">
              <a:avLst/>
            </a:prstGeom>
          </p:spPr>
        </p:pic>
        <p:pic>
          <p:nvPicPr>
            <p:cNvPr id="47" name="Picture 46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91F99FD-8A9F-EC1B-4B18-612BA3AC5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00000">
              <a:off x="1335152" y="1750849"/>
              <a:ext cx="558114" cy="558114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B90BD8D-5BFF-BFAD-52DD-9C5585806CE6}"/>
              </a:ext>
            </a:extLst>
          </p:cNvPr>
          <p:cNvGrpSpPr/>
          <p:nvPr/>
        </p:nvGrpSpPr>
        <p:grpSpPr>
          <a:xfrm>
            <a:off x="6975855" y="1612603"/>
            <a:ext cx="2221861" cy="1690137"/>
            <a:chOff x="6456258" y="2096745"/>
            <a:chExt cx="1878968" cy="142930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75C5510-4043-03F7-3CC2-1C28B666D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flipH="1">
              <a:off x="6456258" y="2170095"/>
              <a:ext cx="470497" cy="47049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A7B8A64-450D-589D-2CF5-1FFA072D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6502970" y="2927431"/>
              <a:ext cx="571551" cy="57155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3CDCCE2-6540-33B9-598A-ED288AB57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5000"/>
            </a:blip>
            <a:stretch>
              <a:fillRect/>
            </a:stretch>
          </p:blipFill>
          <p:spPr>
            <a:xfrm>
              <a:off x="7614260" y="2096745"/>
              <a:ext cx="720966" cy="720966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29EE9F1-29EA-3056-3F27-256150B35199}"/>
                </a:ext>
              </a:extLst>
            </p:cNvPr>
            <p:cNvGrpSpPr/>
            <p:nvPr/>
          </p:nvGrpSpPr>
          <p:grpSpPr>
            <a:xfrm>
              <a:off x="6766594" y="2352794"/>
              <a:ext cx="1165010" cy="1021491"/>
              <a:chOff x="4876562" y="1870250"/>
              <a:chExt cx="1165010" cy="1021491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AA3E0F9A-767C-A205-1440-CF9E23BF4D85}"/>
                  </a:ext>
                </a:extLst>
              </p:cNvPr>
              <p:cNvSpPr/>
              <p:nvPr/>
            </p:nvSpPr>
            <p:spPr>
              <a:xfrm>
                <a:off x="4876562" y="1870250"/>
                <a:ext cx="1165010" cy="10182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>
                  <a:latin typeface="Aptos" panose="020B0004020202020204" pitchFamily="34" charset="0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EA63E0BB-337D-B6C9-68E9-9B7D59BC9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8320" y="1870250"/>
                <a:ext cx="1021491" cy="1021491"/>
              </a:xfrm>
              <a:prstGeom prst="rect">
                <a:avLst/>
              </a:prstGeom>
            </p:spPr>
          </p:pic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791704-82D3-0842-819E-0570C25949D1}"/>
                </a:ext>
              </a:extLst>
            </p:cNvPr>
            <p:cNvSpPr/>
            <p:nvPr/>
          </p:nvSpPr>
          <p:spPr>
            <a:xfrm>
              <a:off x="7614260" y="3040877"/>
              <a:ext cx="485171" cy="4851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>
                <a:latin typeface="Aptos" panose="020B0004020202020204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F0FC24F-1DBA-2A15-E6F9-C53CB4E9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50140" y="3073760"/>
              <a:ext cx="419406" cy="419406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DD87703-CE4E-9FB3-59F9-980D133B9A8E}"/>
                </a:ext>
              </a:extLst>
            </p:cNvPr>
            <p:cNvSpPr/>
            <p:nvPr/>
          </p:nvSpPr>
          <p:spPr>
            <a:xfrm>
              <a:off x="7753389" y="3183208"/>
              <a:ext cx="220733" cy="22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>
                <a:latin typeface="Aptos" panose="020B00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8563EB-A576-5492-84C2-51AC4AFD7653}"/>
                </a:ext>
              </a:extLst>
            </p:cNvPr>
            <p:cNvSpPr txBox="1"/>
            <p:nvPr/>
          </p:nvSpPr>
          <p:spPr>
            <a:xfrm>
              <a:off x="7696587" y="3140429"/>
              <a:ext cx="422319" cy="2342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None/>
              </a:pPr>
              <a:r>
                <a:rPr lang="en-US" sz="1200" b="1">
                  <a:latin typeface="Aptos" panose="020B0004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669386-35BD-600D-E409-B2A9C9D967A6}"/>
                </a:ext>
              </a:extLst>
            </p:cNvPr>
            <p:cNvSpPr txBox="1"/>
            <p:nvPr/>
          </p:nvSpPr>
          <p:spPr>
            <a:xfrm>
              <a:off x="7688780" y="3275735"/>
              <a:ext cx="536576" cy="143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None/>
              </a:pPr>
              <a:r>
                <a:rPr lang="en-US" sz="500" b="1">
                  <a:latin typeface="Aptos" panose="020B0004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weeks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6FB3AE8-AF93-8EAB-A9F9-4A0DCF957087}"/>
              </a:ext>
            </a:extLst>
          </p:cNvPr>
          <p:cNvCxnSpPr>
            <a:cxnSpLocks/>
          </p:cNvCxnSpPr>
          <p:nvPr/>
        </p:nvCxnSpPr>
        <p:spPr>
          <a:xfrm>
            <a:off x="2452802" y="3566630"/>
            <a:ext cx="2754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EDAF7C-D82D-CA53-4956-D1F2678CBDBF}"/>
              </a:ext>
            </a:extLst>
          </p:cNvPr>
          <p:cNvCxnSpPr>
            <a:cxnSpLocks/>
          </p:cNvCxnSpPr>
          <p:nvPr/>
        </p:nvCxnSpPr>
        <p:spPr>
          <a:xfrm>
            <a:off x="6565873" y="3566630"/>
            <a:ext cx="2754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39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31AFB292-0F21-EC3A-895B-A45CC4CF5F4D}"/>
              </a:ext>
            </a:extLst>
          </p:cNvPr>
          <p:cNvSpPr/>
          <p:nvPr/>
        </p:nvSpPr>
        <p:spPr>
          <a:xfrm flipH="1">
            <a:off x="930661" y="4614216"/>
            <a:ext cx="9005076" cy="1478718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335B9667-410F-B115-AB2E-0CC77839D9A2}"/>
              </a:ext>
            </a:extLst>
          </p:cNvPr>
          <p:cNvSpPr/>
          <p:nvPr/>
        </p:nvSpPr>
        <p:spPr>
          <a:xfrm flipH="1">
            <a:off x="930661" y="2961200"/>
            <a:ext cx="9005076" cy="1478718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28724B15-61D4-5FA1-6E64-A62C3D838265}"/>
              </a:ext>
            </a:extLst>
          </p:cNvPr>
          <p:cNvSpPr/>
          <p:nvPr/>
        </p:nvSpPr>
        <p:spPr>
          <a:xfrm flipH="1">
            <a:off x="930661" y="1310230"/>
            <a:ext cx="9005076" cy="1478718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81896-B92F-E740-936F-9B599B806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Project 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A980B-7656-8542-84B4-2E5DFBC15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0" y="7039007"/>
            <a:ext cx="9687754" cy="276999"/>
          </a:xfrm>
        </p:spPr>
        <p:txBody>
          <a:bodyPr/>
          <a:lstStyle/>
          <a:p>
            <a:r>
              <a:rPr lang="en-US" err="1"/>
              <a:t>Summarise</a:t>
            </a:r>
            <a:r>
              <a:rPr lang="en-US"/>
              <a:t> what </a:t>
            </a:r>
            <a:r>
              <a:rPr lang="en-US" err="1"/>
              <a:t>pj</a:t>
            </a:r>
            <a:r>
              <a:rPr lang="en-US"/>
              <a:t> about, </a:t>
            </a:r>
            <a:r>
              <a:rPr lang="en-US" err="1"/>
              <a:t>summarise</a:t>
            </a:r>
            <a:r>
              <a:rPr lang="en-US"/>
              <a:t> in bullet,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606CC-39C8-4283-B43E-F4E5A0F6C9A5}"/>
              </a:ext>
            </a:extLst>
          </p:cNvPr>
          <p:cNvSpPr txBox="1"/>
          <p:nvPr/>
        </p:nvSpPr>
        <p:spPr>
          <a:xfrm>
            <a:off x="4011362" y="4965033"/>
            <a:ext cx="5613566" cy="973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 dirty="0">
                <a:latin typeface="Aptos"/>
                <a:ea typeface="+mn-lt"/>
                <a:cs typeface="+mn-lt"/>
              </a:rPr>
              <a:t> Web Application based setup with public datasets supports real-time threat detection. This approach enables efficient testing, behavioural analysis, and improved malware classification accuracy (Alqahtani et al., 2023).</a:t>
            </a:r>
            <a:endParaRPr lang="en-US" dirty="0">
              <a:latin typeface="Apto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2870A-D63A-AEB7-0949-8DA5497153F9}"/>
              </a:ext>
            </a:extLst>
          </p:cNvPr>
          <p:cNvSpPr txBox="1"/>
          <p:nvPr/>
        </p:nvSpPr>
        <p:spPr>
          <a:xfrm>
            <a:off x="3780841" y="1398050"/>
            <a:ext cx="5933726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latin typeface="Aptos"/>
                <a:ea typeface="+mn-lt"/>
                <a:cs typeface="+mn-lt"/>
              </a:rPr>
              <a:t> This project focuses on using three tier web system to detect and classify modern malware using hybrid AI models. </a:t>
            </a:r>
            <a:endParaRPr lang="en-US">
              <a:latin typeface="Open Sans Light"/>
              <a:ea typeface="+mn-lt"/>
              <a:cs typeface="+mn-lt"/>
            </a:endParaRPr>
          </a:p>
          <a:p>
            <a:endParaRPr lang="en-US" sz="1400" dirty="0">
              <a:latin typeface="Aptos"/>
              <a:ea typeface="+mn-lt"/>
              <a:cs typeface="+mn-lt"/>
            </a:endParaRPr>
          </a:p>
          <a:p>
            <a:r>
              <a:rPr lang="en-US" sz="1400" dirty="0">
                <a:latin typeface="Aptos"/>
                <a:ea typeface="+mn-lt"/>
                <a:cs typeface="+mn-lt"/>
              </a:rPr>
              <a:t> It overcomes the limits of rule-based systems by using behaviour-driven analysis to catch threats that evolve or bypass traditional security.</a:t>
            </a:r>
            <a:r>
              <a:rPr lang="en-US" sz="1400" dirty="0">
                <a:latin typeface="Aptos"/>
                <a:ea typeface="Open Sans"/>
                <a:cs typeface="Open Sans"/>
              </a:rPr>
              <a:t> (</a:t>
            </a:r>
            <a:r>
              <a:rPr lang="en-US" sz="1400" err="1">
                <a:latin typeface="Aptos"/>
                <a:ea typeface="Open Sans"/>
                <a:cs typeface="Open Sans"/>
              </a:rPr>
              <a:t>Aboaoja</a:t>
            </a:r>
            <a:r>
              <a:rPr lang="en-US" sz="1400" dirty="0">
                <a:latin typeface="Aptos"/>
                <a:ea typeface="Open Sans"/>
                <a:cs typeface="Open Sans"/>
              </a:rPr>
              <a:t> et al. 2022).</a:t>
            </a:r>
            <a:endParaRPr lang="en-US">
              <a:ea typeface="Open Sans Light"/>
              <a:cs typeface="Open Sans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E4A500-F8CD-1D78-901A-7EB018D3E5BD}"/>
              </a:ext>
            </a:extLst>
          </p:cNvPr>
          <p:cNvSpPr txBox="1"/>
          <p:nvPr/>
        </p:nvSpPr>
        <p:spPr>
          <a:xfrm>
            <a:off x="4011362" y="3344033"/>
            <a:ext cx="5511067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 dirty="0">
                <a:latin typeface="Aptos"/>
                <a:ea typeface="+mn-lt"/>
                <a:cs typeface="+mn-lt"/>
              </a:rPr>
              <a:t>  Hybrid Machine Learning models improve anomaly detection by combining multiple techniques for higher accuracy and efficiency. (Ariffin &amp; Razak, 2020).</a:t>
            </a:r>
            <a:endParaRPr lang="en-US" dirty="0">
              <a:latin typeface="Aptos"/>
              <a:ea typeface="+mn-lt"/>
              <a:cs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A21662-654E-0208-BE2D-4976A70D1255}"/>
              </a:ext>
            </a:extLst>
          </p:cNvPr>
          <p:cNvCxnSpPr>
            <a:cxnSpLocks/>
          </p:cNvCxnSpPr>
          <p:nvPr/>
        </p:nvCxnSpPr>
        <p:spPr>
          <a:xfrm>
            <a:off x="3634830" y="1715528"/>
            <a:ext cx="0" cy="637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2DDD23-0F6C-8D73-FD44-6A7217DEE791}"/>
              </a:ext>
            </a:extLst>
          </p:cNvPr>
          <p:cNvCxnSpPr>
            <a:cxnSpLocks/>
          </p:cNvCxnSpPr>
          <p:nvPr/>
        </p:nvCxnSpPr>
        <p:spPr>
          <a:xfrm>
            <a:off x="3634830" y="3354757"/>
            <a:ext cx="0" cy="637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96FCCA-45A1-A1D7-45BC-72574449ACEF}"/>
              </a:ext>
            </a:extLst>
          </p:cNvPr>
          <p:cNvCxnSpPr>
            <a:cxnSpLocks/>
          </p:cNvCxnSpPr>
          <p:nvPr/>
        </p:nvCxnSpPr>
        <p:spPr>
          <a:xfrm>
            <a:off x="3634830" y="5105498"/>
            <a:ext cx="0" cy="637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953F1D2-33CF-714E-808C-ED0831F9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0000">
            <a:off x="2173581" y="1850079"/>
            <a:ext cx="633525" cy="6335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033FBE-6F4E-539A-E3EF-B006812E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92" y="3197878"/>
            <a:ext cx="954107" cy="9541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B1B3198-1443-02EF-0CDB-CF79DA05A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93" y="4945438"/>
            <a:ext cx="881106" cy="881106"/>
          </a:xfrm>
          <a:prstGeom prst="rect">
            <a:avLst/>
          </a:prstGeom>
        </p:spPr>
      </p:pic>
      <p:pic>
        <p:nvPicPr>
          <p:cNvPr id="35" name="Picture 3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0FA99A0-B615-47AF-4A18-8AE9E52A2E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0000">
            <a:off x="1708981" y="1763978"/>
            <a:ext cx="446981" cy="446981"/>
          </a:xfrm>
          <a:prstGeom prst="rect">
            <a:avLst/>
          </a:prstGeom>
        </p:spPr>
      </p:pic>
      <p:pic>
        <p:nvPicPr>
          <p:cNvPr id="36" name="Picture 3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54DCC4F-7C0F-B6C6-81A6-DD3982D4B2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55088" y="1498810"/>
            <a:ext cx="355301" cy="3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5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AB83-F7B4-2C43-BEA5-E416856D0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Project Scope and Objectives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83E774-50BF-3623-24BB-EF18F3DC3D01}"/>
              </a:ext>
            </a:extLst>
          </p:cNvPr>
          <p:cNvSpPr/>
          <p:nvPr/>
        </p:nvSpPr>
        <p:spPr>
          <a:xfrm>
            <a:off x="823844" y="2080057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E11612-EDE5-3998-5D4B-F181A848DB09}"/>
              </a:ext>
            </a:extLst>
          </p:cNvPr>
          <p:cNvSpPr/>
          <p:nvPr/>
        </p:nvSpPr>
        <p:spPr>
          <a:xfrm>
            <a:off x="823138" y="3282785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E51C39-4EE8-DA2B-0243-FA8B80117A6B}"/>
              </a:ext>
            </a:extLst>
          </p:cNvPr>
          <p:cNvSpPr/>
          <p:nvPr/>
        </p:nvSpPr>
        <p:spPr>
          <a:xfrm>
            <a:off x="823844" y="4282272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0D7A49-DDBA-833D-79A4-4E7D62800CA9}"/>
              </a:ext>
            </a:extLst>
          </p:cNvPr>
          <p:cNvSpPr/>
          <p:nvPr/>
        </p:nvSpPr>
        <p:spPr>
          <a:xfrm>
            <a:off x="823844" y="5485000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0DF37B-DB2D-6FAC-06AA-889B4386E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599"/>
              </p:ext>
            </p:extLst>
          </p:nvPr>
        </p:nvGraphicFramePr>
        <p:xfrm>
          <a:off x="1654472" y="1301858"/>
          <a:ext cx="8448065" cy="490652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227754">
                  <a:extLst>
                    <a:ext uri="{9D8B030D-6E8A-4147-A177-3AD203B41FA5}">
                      <a16:colId xmlns:a16="http://schemas.microsoft.com/office/drawing/2014/main" val="1474582411"/>
                    </a:ext>
                  </a:extLst>
                </a:gridCol>
                <a:gridCol w="4220311">
                  <a:extLst>
                    <a:ext uri="{9D8B030D-6E8A-4147-A177-3AD203B41FA5}">
                      <a16:colId xmlns:a16="http://schemas.microsoft.com/office/drawing/2014/main" val="150553476"/>
                    </a:ext>
                  </a:extLst>
                </a:gridCol>
              </a:tblGrid>
              <a:tr h="472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Scope</a:t>
                      </a:r>
                      <a:endParaRPr lang="en-TH" sz="1600" b="1" dirty="0">
                        <a:latin typeface="Aptos"/>
                        <a:ea typeface="Open Sans"/>
                        <a:cs typeface="Open San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Objectives</a:t>
                      </a:r>
                      <a:endParaRPr lang="en-TH" sz="1600" b="1" dirty="0">
                        <a:latin typeface="Aptos"/>
                        <a:ea typeface="Open Sans"/>
                        <a:cs typeface="Open San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626794"/>
                  </a:ext>
                </a:extLst>
              </a:tr>
              <a:tr h="1358283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dirty="0">
                          <a:latin typeface="Aptos"/>
                          <a:ea typeface="Open Sans"/>
                          <a:cs typeface="Open Sans"/>
                        </a:rPr>
                        <a:t>Design and implement a </a:t>
                      </a:r>
                      <a:r>
                        <a:rPr lang="en-US" sz="1600" b="1" dirty="0">
                          <a:latin typeface="Aptos"/>
                          <a:ea typeface="Open Sans"/>
                          <a:cs typeface="Open Sans"/>
                        </a:rPr>
                        <a:t>web-based system for detecting and classifying  malicious attacks using Hybrid ML models.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Develop Web application and Hybrid ML models to enhance detection accuracy and threat prediction.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80381"/>
                  </a:ext>
                </a:extLst>
              </a:tr>
              <a:tr h="93308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ptos"/>
                          <a:ea typeface="Open Sans"/>
                          <a:cs typeface="Open Sans"/>
                        </a:rPr>
                        <a:t>Explore and use public datasets </a:t>
                      </a: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to train and evaluate ML models.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Identify relevant public datasets for malware and attack type classification.</a:t>
                      </a:r>
                      <a:endParaRPr lang="en-TH" sz="1600" dirty="0">
                        <a:latin typeface="Aptos"/>
                        <a:ea typeface="Open Sans"/>
                        <a:cs typeface="Open San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017037"/>
                  </a:ext>
                </a:extLst>
              </a:tr>
              <a:tr h="12095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ptos"/>
                          <a:ea typeface="Open Sans"/>
                          <a:cs typeface="Open Sans"/>
                        </a:rPr>
                        <a:t>Use different Techniques for behaviour analysis and visual tools </a:t>
                      </a: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to predict threats early and support security decisions.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Use different machine learning algorithms to detect different types of cyber-attacks and detect unusual behaviour for early threat warning.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24082"/>
                  </a:ext>
                </a:extLst>
              </a:tr>
              <a:tr h="93308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Ensure </a:t>
                      </a:r>
                      <a:r>
                        <a:rPr lang="en-US" sz="1600" b="1" dirty="0">
                          <a:latin typeface="Aptos"/>
                          <a:ea typeface="Open Sans"/>
                          <a:cs typeface="Open Sans"/>
                        </a:rPr>
                        <a:t>the system is easy at use </a:t>
                      </a: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and suitable for real-time threat analysis.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Implement a functional, web-based system that integrates data input, model prediction and analysis, and result visualisation.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214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31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CC92B-8F3E-9ECE-CF03-BE5053C3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0388-08DA-6F75-5D56-9431637FA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Project Outcome/Deliverables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6F1E78-E12B-C156-4B67-913636C10347}"/>
              </a:ext>
            </a:extLst>
          </p:cNvPr>
          <p:cNvSpPr/>
          <p:nvPr/>
        </p:nvSpPr>
        <p:spPr>
          <a:xfrm>
            <a:off x="1429383" y="2280119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1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C59067E-77F7-48BD-8F38-CD31591E17BA}"/>
              </a:ext>
            </a:extLst>
          </p:cNvPr>
          <p:cNvSpPr txBox="1">
            <a:spLocks/>
          </p:cNvSpPr>
          <p:nvPr/>
        </p:nvSpPr>
        <p:spPr>
          <a:xfrm>
            <a:off x="2777724" y="4668358"/>
            <a:ext cx="3481754" cy="6769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1D74E9-7128-5AB8-85F8-016E7F320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792150"/>
              </p:ext>
            </p:extLst>
          </p:nvPr>
        </p:nvGraphicFramePr>
        <p:xfrm>
          <a:off x="2378433" y="1512655"/>
          <a:ext cx="7435134" cy="441292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435134">
                  <a:extLst>
                    <a:ext uri="{9D8B030D-6E8A-4147-A177-3AD203B41FA5}">
                      <a16:colId xmlns:a16="http://schemas.microsoft.com/office/drawing/2014/main" val="1474582411"/>
                    </a:ext>
                  </a:extLst>
                </a:gridCol>
              </a:tblGrid>
              <a:tr h="48322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ptos"/>
                          <a:ea typeface="Open Sans"/>
                          <a:cs typeface="Open Sans"/>
                        </a:rPr>
                        <a:t>Outcome</a:t>
                      </a:r>
                      <a:endParaRPr lang="en-TH" sz="1600" b="1" dirty="0">
                        <a:latin typeface="Aptos"/>
                        <a:ea typeface="Open Sans"/>
                        <a:cs typeface="Open San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626794"/>
                  </a:ext>
                </a:extLst>
              </a:tr>
              <a:tr h="1070047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dirty="0">
                          <a:latin typeface="Aptos"/>
                          <a:ea typeface="Open Sans"/>
                          <a:cs typeface="Open Sans"/>
                        </a:rPr>
                        <a:t>Three unique Hybrid ML models trained to detect, classify and predict multiple threats using publicly available datasets.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80381"/>
                  </a:ext>
                </a:extLst>
              </a:tr>
              <a:tr h="953218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Three Different functional web applications integrating three different ML models with different techniques, to allow real use case through interface.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849632"/>
                  </a:ext>
                </a:extLst>
              </a:tr>
              <a:tr h="95321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A final team project presentation and demonstration, showcasing system features, model performance, and real usage.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84404"/>
                  </a:ext>
                </a:extLst>
              </a:tr>
              <a:tr h="95321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ptos"/>
                          <a:ea typeface="Open Sans"/>
                          <a:cs typeface="Open Sans"/>
                        </a:rPr>
                        <a:t>Documentation covering system architecture, data sources, ML model development, and instructions for deployment and usage.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017037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ACECBEC7-6585-1C3D-4114-BDA3FF0F24F3}"/>
              </a:ext>
            </a:extLst>
          </p:cNvPr>
          <p:cNvSpPr/>
          <p:nvPr/>
        </p:nvSpPr>
        <p:spPr>
          <a:xfrm>
            <a:off x="1429383" y="3353518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A1662E-1754-C877-8A7F-6F93F80749F5}"/>
              </a:ext>
            </a:extLst>
          </p:cNvPr>
          <p:cNvSpPr/>
          <p:nvPr/>
        </p:nvSpPr>
        <p:spPr>
          <a:xfrm>
            <a:off x="1429383" y="4225514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EEEDC4-E33F-0B86-D6EC-0B88EEC86183}"/>
              </a:ext>
            </a:extLst>
          </p:cNvPr>
          <p:cNvSpPr/>
          <p:nvPr/>
        </p:nvSpPr>
        <p:spPr>
          <a:xfrm>
            <a:off x="1429383" y="5097510"/>
            <a:ext cx="495672" cy="4956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0294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0C9E1-1AFC-1689-50D6-040E2DA84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FBC83A3C-D0A4-FE0C-8FA6-149A411D13BD}"/>
              </a:ext>
            </a:extLst>
          </p:cNvPr>
          <p:cNvSpPr/>
          <p:nvPr/>
        </p:nvSpPr>
        <p:spPr>
          <a:xfrm>
            <a:off x="11072813" y="5872163"/>
            <a:ext cx="1014412" cy="78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D0FFE52A-09E1-164A-2B36-7A34B5534992}"/>
              </a:ext>
            </a:extLst>
          </p:cNvPr>
          <p:cNvSpPr/>
          <p:nvPr/>
        </p:nvSpPr>
        <p:spPr>
          <a:xfrm flipH="1">
            <a:off x="737466" y="1581019"/>
            <a:ext cx="3528652" cy="4854287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49" name="Group 27">
            <a:extLst>
              <a:ext uri="{FF2B5EF4-FFF2-40B4-BE49-F238E27FC236}">
                <a16:creationId xmlns:a16="http://schemas.microsoft.com/office/drawing/2014/main" id="{9C10E80C-F7FB-900D-1226-E64DAABA445B}"/>
              </a:ext>
            </a:extLst>
          </p:cNvPr>
          <p:cNvGrpSpPr/>
          <p:nvPr/>
        </p:nvGrpSpPr>
        <p:grpSpPr>
          <a:xfrm rot="16200000">
            <a:off x="3392763" y="1110930"/>
            <a:ext cx="446927" cy="948117"/>
            <a:chOff x="0" y="0"/>
            <a:chExt cx="2353310" cy="4992354"/>
          </a:xfrm>
        </p:grpSpPr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0BDB2E91-BECD-6AC6-0660-C323BCBE279F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1" name="Group 29">
            <a:extLst>
              <a:ext uri="{FF2B5EF4-FFF2-40B4-BE49-F238E27FC236}">
                <a16:creationId xmlns:a16="http://schemas.microsoft.com/office/drawing/2014/main" id="{ED84A72D-5440-D167-DF26-0986C02C7261}"/>
              </a:ext>
            </a:extLst>
          </p:cNvPr>
          <p:cNvGrpSpPr/>
          <p:nvPr/>
        </p:nvGrpSpPr>
        <p:grpSpPr>
          <a:xfrm rot="5400000">
            <a:off x="1002528" y="1312323"/>
            <a:ext cx="446927" cy="544849"/>
            <a:chOff x="0" y="0"/>
            <a:chExt cx="2353310" cy="2868930"/>
          </a:xfrm>
        </p:grpSpPr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70FD322D-FCAB-C394-F489-E7E524EB9B36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3" name="Group 31">
            <a:extLst>
              <a:ext uri="{FF2B5EF4-FFF2-40B4-BE49-F238E27FC236}">
                <a16:creationId xmlns:a16="http://schemas.microsoft.com/office/drawing/2014/main" id="{0CA3BEB4-3EEF-D70B-0633-D55077C2D1B7}"/>
              </a:ext>
            </a:extLst>
          </p:cNvPr>
          <p:cNvGrpSpPr/>
          <p:nvPr/>
        </p:nvGrpSpPr>
        <p:grpSpPr>
          <a:xfrm>
            <a:off x="1302568" y="1361284"/>
            <a:ext cx="2175525" cy="447168"/>
            <a:chOff x="0" y="0"/>
            <a:chExt cx="1006916" cy="206966"/>
          </a:xfrm>
        </p:grpSpPr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45FF0BAD-10F9-8DE5-89A3-5E9E7244944D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Snip Diagonal Corner Rectangle 46">
            <a:extLst>
              <a:ext uri="{FF2B5EF4-FFF2-40B4-BE49-F238E27FC236}">
                <a16:creationId xmlns:a16="http://schemas.microsoft.com/office/drawing/2014/main" id="{235303E6-C981-9D6D-CDF7-AD0F8078A6B9}"/>
              </a:ext>
            </a:extLst>
          </p:cNvPr>
          <p:cNvSpPr/>
          <p:nvPr/>
        </p:nvSpPr>
        <p:spPr>
          <a:xfrm flipH="1">
            <a:off x="4434208" y="1581020"/>
            <a:ext cx="3284114" cy="4854286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8" name="Snip Diagonal Corner Rectangle 47">
            <a:extLst>
              <a:ext uri="{FF2B5EF4-FFF2-40B4-BE49-F238E27FC236}">
                <a16:creationId xmlns:a16="http://schemas.microsoft.com/office/drawing/2014/main" id="{8D1E4A28-A32B-6A48-DEB4-1EF824083534}"/>
              </a:ext>
            </a:extLst>
          </p:cNvPr>
          <p:cNvSpPr/>
          <p:nvPr/>
        </p:nvSpPr>
        <p:spPr>
          <a:xfrm flipH="1">
            <a:off x="8023921" y="1581020"/>
            <a:ext cx="3284114" cy="4854286"/>
          </a:xfrm>
          <a:prstGeom prst="snip2DiagRect">
            <a:avLst>
              <a:gd name="adj1" fmla="val 0"/>
              <a:gd name="adj2" fmla="val 6125"/>
            </a:avLst>
          </a:prstGeom>
          <a:solidFill>
            <a:schemeClr val="bg1"/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6FFD169A-364C-F92A-F21F-B6D9DBA2CDD7}"/>
              </a:ext>
            </a:extLst>
          </p:cNvPr>
          <p:cNvSpPr txBox="1"/>
          <p:nvPr/>
        </p:nvSpPr>
        <p:spPr>
          <a:xfrm>
            <a:off x="933434" y="145303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chemeClr val="bg1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 It Does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50A08C99-0130-82D7-6CEE-057E19A19353}"/>
              </a:ext>
            </a:extLst>
          </p:cNvPr>
          <p:cNvSpPr txBox="1"/>
          <p:nvPr/>
        </p:nvSpPr>
        <p:spPr>
          <a:xfrm>
            <a:off x="940761" y="1936195"/>
            <a:ext cx="3135793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+mn-lt"/>
                <a:cs typeface="+mn-lt"/>
              </a:rPr>
              <a:t> Full Stack Web application system that detects and classifies three types of malwares</a:t>
            </a:r>
            <a:r>
              <a:rPr lang="en-US" sz="1400" b="0" dirty="0">
                <a:latin typeface="Aptos"/>
                <a:ea typeface="+mn-lt"/>
                <a:cs typeface="+mn-lt"/>
              </a:rPr>
              <a:t>:</a:t>
            </a:r>
            <a:endParaRPr lang="en-US" sz="1400" dirty="0">
              <a:latin typeface="Aptos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 Trojan</a:t>
            </a:r>
            <a:r>
              <a:rPr lang="en-US" sz="1400" dirty="0">
                <a:latin typeface="Aptos"/>
                <a:ea typeface="+mn-lt"/>
                <a:cs typeface="+mn-lt"/>
              </a:rPr>
              <a:t> malware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 Ransomware</a:t>
            </a:r>
            <a:r>
              <a:rPr lang="en-US" sz="1400" dirty="0">
                <a:latin typeface="Aptos"/>
                <a:ea typeface="+mn-lt"/>
                <a:cs typeface="+mn-lt"/>
              </a:rPr>
              <a:t> attacks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 Spyware</a:t>
            </a:r>
            <a:r>
              <a:rPr lang="en-US" sz="1400" dirty="0">
                <a:latin typeface="Aptos"/>
                <a:ea typeface="+mn-lt"/>
                <a:cs typeface="+mn-lt"/>
              </a:rPr>
              <a:t> intrusions</a:t>
            </a:r>
            <a:endParaRPr lang="en-US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+mn-lt"/>
                <a:cs typeface="+mn-lt"/>
              </a:rPr>
              <a:t>It also does anomaly detection and future risk prediction.</a:t>
            </a:r>
          </a:p>
          <a:p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Aptos"/>
              <a:ea typeface="Open Sans Semibold"/>
              <a:cs typeface="Open Sans Semibold"/>
            </a:endParaRP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0F5EB890-64B7-C61F-59FB-CD0530DC4528}"/>
              </a:ext>
            </a:extLst>
          </p:cNvPr>
          <p:cNvGrpSpPr/>
          <p:nvPr/>
        </p:nvGrpSpPr>
        <p:grpSpPr>
          <a:xfrm rot="5400000">
            <a:off x="8148747" y="1312323"/>
            <a:ext cx="446927" cy="544849"/>
            <a:chOff x="0" y="0"/>
            <a:chExt cx="2353310" cy="2868930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EE890CFD-6828-6B50-DEE5-97D0DC0DC500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4" name="Group 17">
            <a:extLst>
              <a:ext uri="{FF2B5EF4-FFF2-40B4-BE49-F238E27FC236}">
                <a16:creationId xmlns:a16="http://schemas.microsoft.com/office/drawing/2014/main" id="{05011244-C5DD-2DCD-D5AF-DC9B4A145DEB}"/>
              </a:ext>
            </a:extLst>
          </p:cNvPr>
          <p:cNvGrpSpPr/>
          <p:nvPr/>
        </p:nvGrpSpPr>
        <p:grpSpPr>
          <a:xfrm rot="16200000">
            <a:off x="10538981" y="1110930"/>
            <a:ext cx="446927" cy="948117"/>
            <a:chOff x="0" y="0"/>
            <a:chExt cx="2353310" cy="4992354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041732BA-0A1A-1869-17C1-4D33A2930997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5" name="Group 19">
            <a:extLst>
              <a:ext uri="{FF2B5EF4-FFF2-40B4-BE49-F238E27FC236}">
                <a16:creationId xmlns:a16="http://schemas.microsoft.com/office/drawing/2014/main" id="{23773070-B595-8B6E-CB9C-30832DFCC99B}"/>
              </a:ext>
            </a:extLst>
          </p:cNvPr>
          <p:cNvGrpSpPr/>
          <p:nvPr/>
        </p:nvGrpSpPr>
        <p:grpSpPr>
          <a:xfrm>
            <a:off x="8448787" y="1361284"/>
            <a:ext cx="2175524" cy="447168"/>
            <a:chOff x="0" y="0"/>
            <a:chExt cx="1006916" cy="206966"/>
          </a:xfrm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3B7F385-5269-1B61-8655-4AEACC256FC1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26" name="TextBox 21">
            <a:extLst>
              <a:ext uri="{FF2B5EF4-FFF2-40B4-BE49-F238E27FC236}">
                <a16:creationId xmlns:a16="http://schemas.microsoft.com/office/drawing/2014/main" id="{AC691C1D-8E4D-A941-2CBF-046A859AFDF0}"/>
              </a:ext>
            </a:extLst>
          </p:cNvPr>
          <p:cNvSpPr txBox="1"/>
          <p:nvPr/>
        </p:nvSpPr>
        <p:spPr>
          <a:xfrm>
            <a:off x="8099786" y="1453036"/>
            <a:ext cx="3136717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50" spc="63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Constraints</a:t>
            </a:r>
            <a:endParaRPr lang="en-US" sz="1596" spc="63" dirty="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CADA8A11-7065-06F3-A21E-FF0C33FAFAC0}"/>
              </a:ext>
            </a:extLst>
          </p:cNvPr>
          <p:cNvGrpSpPr/>
          <p:nvPr/>
        </p:nvGrpSpPr>
        <p:grpSpPr>
          <a:xfrm rot="16200000">
            <a:off x="6968506" y="1110930"/>
            <a:ext cx="446927" cy="948117"/>
            <a:chOff x="0" y="0"/>
            <a:chExt cx="2353310" cy="4992354"/>
          </a:xfrm>
        </p:grpSpPr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D3178594-9335-B5C1-7251-E7F7AC4D17C4}"/>
                </a:ext>
              </a:extLst>
            </p:cNvPr>
            <p:cNvSpPr/>
            <p:nvPr/>
          </p:nvSpPr>
          <p:spPr>
            <a:xfrm>
              <a:off x="0" y="0"/>
              <a:ext cx="2353310" cy="4992354"/>
            </a:xfrm>
            <a:custGeom>
              <a:avLst/>
              <a:gdLst/>
              <a:ahLst/>
              <a:cxnLst/>
              <a:rect l="l" t="t" r="r" b="b"/>
              <a:pathLst>
                <a:path w="2353310" h="4992354">
                  <a:moveTo>
                    <a:pt x="784860" y="4925044"/>
                  </a:moveTo>
                  <a:cubicBezTo>
                    <a:pt x="905510" y="4965684"/>
                    <a:pt x="1042670" y="4992354"/>
                    <a:pt x="1177290" y="4992354"/>
                  </a:cubicBezTo>
                  <a:cubicBezTo>
                    <a:pt x="1311910" y="4992354"/>
                    <a:pt x="1441450" y="4969494"/>
                    <a:pt x="1560830" y="4928854"/>
                  </a:cubicBezTo>
                  <a:cubicBezTo>
                    <a:pt x="1563370" y="4927584"/>
                    <a:pt x="1565910" y="4927584"/>
                    <a:pt x="1568450" y="4926314"/>
                  </a:cubicBezTo>
                  <a:cubicBezTo>
                    <a:pt x="2016760" y="4763754"/>
                    <a:pt x="2346960" y="4334494"/>
                    <a:pt x="2353310" y="38263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823407"/>
                  </a:lnTo>
                  <a:cubicBezTo>
                    <a:pt x="6350" y="4337034"/>
                    <a:pt x="331470" y="4766294"/>
                    <a:pt x="784860" y="492504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6" name="Group 29">
            <a:extLst>
              <a:ext uri="{FF2B5EF4-FFF2-40B4-BE49-F238E27FC236}">
                <a16:creationId xmlns:a16="http://schemas.microsoft.com/office/drawing/2014/main" id="{A2F8A929-D73E-CCF1-3183-E0739FA998C8}"/>
              </a:ext>
            </a:extLst>
          </p:cNvPr>
          <p:cNvGrpSpPr/>
          <p:nvPr/>
        </p:nvGrpSpPr>
        <p:grpSpPr>
          <a:xfrm rot="5400000">
            <a:off x="4578271" y="1312323"/>
            <a:ext cx="446927" cy="544849"/>
            <a:chOff x="0" y="0"/>
            <a:chExt cx="2353310" cy="2868930"/>
          </a:xfrm>
        </p:grpSpPr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E909279-FEEE-1D4E-5F9D-FC0BD48D7ECD}"/>
                </a:ext>
              </a:extLst>
            </p:cNvPr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7" name="Group 31">
            <a:extLst>
              <a:ext uri="{FF2B5EF4-FFF2-40B4-BE49-F238E27FC236}">
                <a16:creationId xmlns:a16="http://schemas.microsoft.com/office/drawing/2014/main" id="{41C37FC6-3BDC-35C9-96BB-A5C4769B15A8}"/>
              </a:ext>
            </a:extLst>
          </p:cNvPr>
          <p:cNvGrpSpPr/>
          <p:nvPr/>
        </p:nvGrpSpPr>
        <p:grpSpPr>
          <a:xfrm>
            <a:off x="4878311" y="1361284"/>
            <a:ext cx="2175525" cy="447168"/>
            <a:chOff x="0" y="0"/>
            <a:chExt cx="1006916" cy="206966"/>
          </a:xfrm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FED44ADB-F990-F00A-D5FE-469E54E18B37}"/>
                </a:ext>
              </a:extLst>
            </p:cNvPr>
            <p:cNvSpPr/>
            <p:nvPr/>
          </p:nvSpPr>
          <p:spPr>
            <a:xfrm>
              <a:off x="0" y="0"/>
              <a:ext cx="1006916" cy="206966"/>
            </a:xfrm>
            <a:custGeom>
              <a:avLst/>
              <a:gdLst/>
              <a:ahLst/>
              <a:cxnLst/>
              <a:rect l="l" t="t" r="r" b="b"/>
              <a:pathLst>
                <a:path w="1006916" h="206966">
                  <a:moveTo>
                    <a:pt x="0" y="0"/>
                  </a:moveTo>
                  <a:lnTo>
                    <a:pt x="1006916" y="0"/>
                  </a:lnTo>
                  <a:lnTo>
                    <a:pt x="1006916" y="206966"/>
                  </a:lnTo>
                  <a:lnTo>
                    <a:pt x="0" y="20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38" name="TextBox 33">
            <a:extLst>
              <a:ext uri="{FF2B5EF4-FFF2-40B4-BE49-F238E27FC236}">
                <a16:creationId xmlns:a16="http://schemas.microsoft.com/office/drawing/2014/main" id="{7413BF13-F428-0BE1-5587-B329695923F1}"/>
              </a:ext>
            </a:extLst>
          </p:cNvPr>
          <p:cNvSpPr txBox="1"/>
          <p:nvPr/>
        </p:nvSpPr>
        <p:spPr>
          <a:xfrm>
            <a:off x="4529310" y="1453036"/>
            <a:ext cx="3136718" cy="25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sz="1596" spc="6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Technical Features</a:t>
            </a:r>
          </a:p>
        </p:txBody>
      </p:sp>
      <p:sp>
        <p:nvSpPr>
          <p:cNvPr id="2" name="TextBox 40">
            <a:extLst>
              <a:ext uri="{FF2B5EF4-FFF2-40B4-BE49-F238E27FC236}">
                <a16:creationId xmlns:a16="http://schemas.microsoft.com/office/drawing/2014/main" id="{A2689E5C-0011-851D-E3ED-EAFD4727917A}"/>
              </a:ext>
            </a:extLst>
          </p:cNvPr>
          <p:cNvSpPr txBox="1"/>
          <p:nvPr/>
        </p:nvSpPr>
        <p:spPr>
          <a:xfrm>
            <a:off x="510578" y="364781"/>
            <a:ext cx="993888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1  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Design 1 GitHub Repository link: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  <a:hlinkClick r:id="rId3"/>
              </a:rPr>
              <a:t>https://github.com/Arun-2208/TIP-Project-1 </a:t>
            </a:r>
            <a:endParaRPr lang="en-US" sz="3200" spc="109" dirty="0">
              <a:solidFill>
                <a:srgbClr val="151518"/>
              </a:solidFill>
              <a:latin typeface="Barlow" pitchFamily="2" charset="77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3BF986C-5814-768F-88D1-7D25FF6BC52E}"/>
              </a:ext>
            </a:extLst>
          </p:cNvPr>
          <p:cNvSpPr txBox="1">
            <a:spLocks/>
          </p:cNvSpPr>
          <p:nvPr/>
        </p:nvSpPr>
        <p:spPr>
          <a:xfrm>
            <a:off x="507700" y="914885"/>
            <a:ext cx="9687754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Concept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4EB42E63-F420-DAD0-25ED-825861740E78}"/>
              </a:ext>
            </a:extLst>
          </p:cNvPr>
          <p:cNvSpPr txBox="1"/>
          <p:nvPr/>
        </p:nvSpPr>
        <p:spPr>
          <a:xfrm>
            <a:off x="4524541" y="2019538"/>
            <a:ext cx="3135793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+mn-lt"/>
                <a:cs typeface="+mn-lt"/>
              </a:rPr>
              <a:t>Frontend – Vue, API layer – Python Flask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Open Sans Light"/>
                <a:cs typeface="Open Sans Light"/>
              </a:rPr>
              <a:t>Machine Learning  – </a:t>
            </a:r>
            <a:r>
              <a:rPr lang="en-US" sz="1400" err="1">
                <a:latin typeface="Aptos"/>
                <a:ea typeface="Open Sans Light"/>
                <a:cs typeface="Open Sans Light"/>
              </a:rPr>
              <a:t>Keras</a:t>
            </a:r>
            <a:r>
              <a:rPr lang="en-US" sz="1400" dirty="0">
                <a:latin typeface="Aptos"/>
                <a:ea typeface="Open Sans Light"/>
                <a:cs typeface="Open Sans Light"/>
              </a:rPr>
              <a:t> , </a:t>
            </a:r>
            <a:r>
              <a:rPr lang="en-US" sz="1400" err="1">
                <a:latin typeface="Aptos"/>
                <a:ea typeface="Open Sans Light"/>
                <a:cs typeface="Open Sans Light"/>
              </a:rPr>
              <a:t>Tensorflow</a:t>
            </a:r>
            <a:endParaRPr lang="en-US" sz="1400" dirty="0" err="1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Open Sans Light"/>
                <a:cs typeface="Open Sans Light"/>
              </a:rPr>
              <a:t>Hybrid AI model – Autoencoder for Anomaly Detection and Random forest for classification.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Open Sans Light"/>
                <a:cs typeface="Open Sans Light"/>
              </a:rPr>
              <a:t>Stores each scan in a MySQL database linked to the user.</a:t>
            </a:r>
            <a:endParaRPr lang="en-US" dirty="0"/>
          </a:p>
          <a:p>
            <a:r>
              <a:rPr lang="en-US" sz="1400" b="1" dirty="0">
                <a:latin typeface="Aptos"/>
                <a:ea typeface="+mn-lt"/>
                <a:cs typeface="+mn-lt"/>
              </a:rPr>
              <a:t>User and Admin Features: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+mn-lt"/>
                <a:cs typeface="+mn-lt"/>
              </a:rPr>
              <a:t>Scan files, view history, download PDF reports</a:t>
            </a:r>
            <a:endParaRPr lang="en-US" dirty="0">
              <a:latin typeface="Aptos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Aptos"/>
                <a:ea typeface="+mn-lt"/>
                <a:cs typeface="+mn-lt"/>
              </a:rPr>
              <a:t>Admin only Features:</a:t>
            </a:r>
            <a:endParaRPr lang="en-US" dirty="0">
              <a:latin typeface="Aptos"/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tos"/>
                <a:ea typeface="+mn-lt"/>
                <a:cs typeface="+mn-lt"/>
              </a:rPr>
              <a:t>Update datasets, retrain the model, view analytics dashboard</a:t>
            </a:r>
            <a:endParaRPr lang="en-US" dirty="0">
              <a:latin typeface="Aptos"/>
            </a:endParaRPr>
          </a:p>
          <a:p>
            <a:endParaRPr lang="en-US" sz="1400" dirty="0">
              <a:latin typeface="Aptos"/>
              <a:ea typeface="Open Sans Light"/>
              <a:cs typeface="Open Sans Light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7AA799E-319E-EE6E-F2B0-7FC92E1388D7}"/>
              </a:ext>
            </a:extLst>
          </p:cNvPr>
          <p:cNvSpPr txBox="1"/>
          <p:nvPr/>
        </p:nvSpPr>
        <p:spPr>
          <a:xfrm>
            <a:off x="8096415" y="2019538"/>
            <a:ext cx="3135793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Threshold Tuning</a:t>
            </a:r>
            <a:r>
              <a:rPr lang="en-US" sz="1400" dirty="0">
                <a:latin typeface="Aptos"/>
                <a:ea typeface="+mn-lt"/>
                <a:cs typeface="+mn-lt"/>
              </a:rPr>
              <a:t>: Low values caused false alerts; high values missed threats.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Model Compatibility</a:t>
            </a:r>
            <a:r>
              <a:rPr lang="en-US" sz="1400" dirty="0">
                <a:latin typeface="Aptos"/>
                <a:ea typeface="+mn-lt"/>
                <a:cs typeface="+mn-lt"/>
              </a:rPr>
              <a:t>: Retrained models had to match live setup exactly to avoid load failures.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Aptos"/>
                <a:ea typeface="+mn-lt"/>
                <a:cs typeface="+mn-lt"/>
              </a:rPr>
              <a:t>Frontend Sync</a:t>
            </a:r>
            <a:r>
              <a:rPr lang="en-US" sz="1400" dirty="0">
                <a:latin typeface="Aptos"/>
                <a:ea typeface="+mn-lt"/>
                <a:cs typeface="+mn-lt"/>
              </a:rPr>
              <a:t>: Charts and reports had to stay in sync with backend predictions to prevent display issues.</a:t>
            </a:r>
            <a:endParaRPr lang="en-US" sz="1400" dirty="0">
              <a:latin typeface="Aptos"/>
              <a:ea typeface="Open Sans Light"/>
              <a:cs typeface="Open Sans Light"/>
            </a:endParaRPr>
          </a:p>
          <a:p>
            <a:endParaRPr lang="en-US" sz="1400" dirty="0">
              <a:latin typeface="Aptos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658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B655-CDE1-881B-1EB2-354AFB47A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3D60DE-EE9D-18A0-9F09-F2FB6A890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44" y="1419218"/>
            <a:ext cx="11113068" cy="5036154"/>
          </a:xfrm>
          <a:prstGeom prst="rect">
            <a:avLst/>
          </a:prstGeom>
        </p:spPr>
      </p:pic>
      <p:sp>
        <p:nvSpPr>
          <p:cNvPr id="6" name="TextBox 40">
            <a:extLst>
              <a:ext uri="{FF2B5EF4-FFF2-40B4-BE49-F238E27FC236}">
                <a16:creationId xmlns:a16="http://schemas.microsoft.com/office/drawing/2014/main" id="{89D21B9E-226F-C66F-1D23-BC06593AA2E7}"/>
              </a:ext>
            </a:extLst>
          </p:cNvPr>
          <p:cNvSpPr txBox="1"/>
          <p:nvPr/>
        </p:nvSpPr>
        <p:spPr>
          <a:xfrm>
            <a:off x="564157" y="507656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1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587BA9-503C-3E15-D429-743044B9E092}"/>
              </a:ext>
            </a:extLst>
          </p:cNvPr>
          <p:cNvSpPr txBox="1">
            <a:spLocks/>
          </p:cNvSpPr>
          <p:nvPr/>
        </p:nvSpPr>
        <p:spPr>
          <a:xfrm>
            <a:off x="520613" y="998228"/>
            <a:ext cx="9687754" cy="2769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"/>
                <a:ea typeface="Open Sans"/>
                <a:cs typeface="Open Sans"/>
              </a:rPr>
              <a:t>System Design Architecture 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276854B-386F-D96C-1C3D-982F07A7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82" y="6097035"/>
            <a:ext cx="1005617" cy="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69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80A18-0DF3-1DF3-0F18-C3B3A3DD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3B5E2-B45C-C257-C44D-030DA5BD3F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605978"/>
            <a:ext cx="9687754" cy="4867234"/>
          </a:xfrm>
        </p:spPr>
        <p:txBody>
          <a:bodyPr lIns="91440" tIns="45720" rIns="91440" bIns="45720" anchor="t"/>
          <a:lstStyle/>
          <a:p>
            <a:endParaRPr lang="en-US" dirty="0">
              <a:latin typeface="Open Sans Semibold"/>
              <a:ea typeface="Open Sans Semibold"/>
              <a:cs typeface="Open Sans Semibold"/>
            </a:endParaRPr>
          </a:p>
          <a:p>
            <a:r>
              <a:rPr lang="en-US" dirty="0">
                <a:latin typeface="Open Sans Semibold"/>
                <a:ea typeface="Open Sans Semibold"/>
                <a:cs typeface="Open Sans Semibold"/>
              </a:rPr>
              <a:t> </a:t>
            </a:r>
          </a:p>
        </p:txBody>
      </p:sp>
      <p:sp>
        <p:nvSpPr>
          <p:cNvPr id="3" name="TextBox 40">
            <a:extLst>
              <a:ext uri="{FF2B5EF4-FFF2-40B4-BE49-F238E27FC236}">
                <a16:creationId xmlns:a16="http://schemas.microsoft.com/office/drawing/2014/main" id="{3E58A3D1-A07F-3482-529F-8FB5C7E6AC6F}"/>
              </a:ext>
            </a:extLst>
          </p:cNvPr>
          <p:cNvSpPr txBox="1"/>
          <p:nvPr/>
        </p:nvSpPr>
        <p:spPr>
          <a:xfrm>
            <a:off x="575659" y="322575"/>
            <a:ext cx="35796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0"/>
              </a:lnSpc>
            </a:pPr>
            <a:r>
              <a:rPr lang="en-US" sz="3200" spc="109" dirty="0">
                <a:solidFill>
                  <a:srgbClr val="151518"/>
                </a:solidFill>
                <a:latin typeface="Barlow" pitchFamily="2" charset="77"/>
                <a:ea typeface="Open Sauce Light"/>
                <a:cs typeface="Open Sauce Light"/>
                <a:sym typeface="Open Sauce Light"/>
              </a:rPr>
              <a:t>Design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643B48F-567C-4A8A-4BE9-7C8DCED4BFF4}"/>
              </a:ext>
            </a:extLst>
          </p:cNvPr>
          <p:cNvSpPr txBox="1">
            <a:spLocks/>
          </p:cNvSpPr>
          <p:nvPr/>
        </p:nvSpPr>
        <p:spPr>
          <a:xfrm>
            <a:off x="526364" y="866967"/>
            <a:ext cx="2423870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Implementation Details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BEFB6-6D70-5765-CC94-8836C0701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80" y="1649844"/>
            <a:ext cx="5099160" cy="434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842D4-17FB-970D-50EE-34E432A7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706" y="1857434"/>
            <a:ext cx="4417880" cy="3388915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238B7A-1914-4AD7-81EC-E9AA86939B22}"/>
              </a:ext>
            </a:extLst>
          </p:cNvPr>
          <p:cNvSpPr txBox="1">
            <a:spLocks/>
          </p:cNvSpPr>
          <p:nvPr/>
        </p:nvSpPr>
        <p:spPr>
          <a:xfrm>
            <a:off x="805131" y="1246288"/>
            <a:ext cx="4138953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Accuracy – Individual vs Combined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89038E-D573-6067-AE66-823AE804B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788" y="5391356"/>
            <a:ext cx="3845254" cy="1199353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B02DCBE-E5F2-4770-8FC8-ED86C0972093}"/>
              </a:ext>
            </a:extLst>
          </p:cNvPr>
          <p:cNvSpPr txBox="1">
            <a:spLocks/>
          </p:cNvSpPr>
          <p:nvPr/>
        </p:nvSpPr>
        <p:spPr>
          <a:xfrm>
            <a:off x="5886089" y="1246287"/>
            <a:ext cx="4138953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 Encoder Training  - Loss vs Epochs</a:t>
            </a:r>
          </a:p>
        </p:txBody>
      </p:sp>
    </p:spTree>
    <p:extLst>
      <p:ext uri="{BB962C8B-B14F-4D97-AF65-F5344CB8AC3E}">
        <p14:creationId xmlns:p14="http://schemas.microsoft.com/office/powerpoint/2010/main" val="1111040272"/>
      </p:ext>
    </p:extLst>
  </p:cSld>
  <p:clrMapOvr>
    <a:masterClrMapping/>
  </p:clrMapOvr>
</p:sld>
</file>

<file path=ppt/theme/theme1.xml><?xml version="1.0" encoding="utf-8"?>
<a:theme xmlns:a="http://schemas.openxmlformats.org/drawingml/2006/main" name="Swinburne">
  <a:themeElements>
    <a:clrScheme name="Swinburne">
      <a:dk1>
        <a:srgbClr val="000000"/>
      </a:dk1>
      <a:lt1>
        <a:sysClr val="window" lastClr="FFFFFF"/>
      </a:lt1>
      <a:dk2>
        <a:srgbClr val="3D3A3B"/>
      </a:dk2>
      <a:lt2>
        <a:srgbClr val="E7E7E8"/>
      </a:lt2>
      <a:accent1>
        <a:srgbClr val="3D3A3B"/>
      </a:accent1>
      <a:accent2>
        <a:srgbClr val="E7E7E8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0563C1"/>
      </a:hlink>
      <a:folHlink>
        <a:srgbClr val="954F72"/>
      </a:folHlink>
    </a:clrScheme>
    <a:fontScheme name="SwinburneFonts">
      <a:majorFont>
        <a:latin typeface="Barlow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" id="{2F5F439F-722C-4FD2-84ED-4D1CD1AFAB38}" vid="{5462BE9E-DCA2-451B-A3C6-85FCFC982355}"/>
    </a:ext>
  </a:extLst>
</a:theme>
</file>

<file path=ppt/theme/theme2.xml><?xml version="1.0" encoding="utf-8"?>
<a:theme xmlns:a="http://schemas.openxmlformats.org/drawingml/2006/main" name="Swinburne - Light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Template-Standard.potx [Read-Only]" id="{756BC337-38CE-44BA-B896-85768D508A04}" vid="{9554A963-9F5C-4F0C-9853-3723F7E40F3B}"/>
    </a:ext>
  </a:extLst>
</a:theme>
</file>

<file path=ppt/theme/theme3.xml><?xml version="1.0" encoding="utf-8"?>
<a:theme xmlns:a="http://schemas.openxmlformats.org/drawingml/2006/main" name="Swinburne - Colourful Titles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Template-Standard.potx [Read-Only]" id="{756BC337-38CE-44BA-B896-85768D508A04}" vid="{CC3D3B01-8BE9-4307-AD09-768CABEC5801}"/>
    </a:ext>
  </a:extLst>
</a:theme>
</file>

<file path=ppt/theme/theme4.xml><?xml version="1.0" encoding="utf-8"?>
<a:theme xmlns:a="http://schemas.openxmlformats.org/drawingml/2006/main" name="Swinburne - Dark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-wide-PPT-Template_JF" id="{EFF4B9AF-445E-B24D-B9E2-CEAE88E6D320}" vid="{9ECE9064-D06A-8749-A6C2-4D09428F76C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4A9E6E55628542A9E00D522079AB8A" ma:contentTypeVersion="13" ma:contentTypeDescription="Create a new document." ma:contentTypeScope="" ma:versionID="bc9d5ad7b866290eeea8d0330b62b471">
  <xsd:schema xmlns:xsd="http://www.w3.org/2001/XMLSchema" xmlns:xs="http://www.w3.org/2001/XMLSchema" xmlns:p="http://schemas.microsoft.com/office/2006/metadata/properties" xmlns:ns2="6db94942-8a34-4a30-a8e6-78b89cf29212" xmlns:ns3="32a27114-0f9b-470d-a484-01f5ccaf5a0e" targetNamespace="http://schemas.microsoft.com/office/2006/metadata/properties" ma:root="true" ma:fieldsID="b30f91d08ecb2ef14acd979bef34f993" ns2:_="" ns3:_="">
    <xsd:import namespace="6db94942-8a34-4a30-a8e6-78b89cf29212"/>
    <xsd:import namespace="32a27114-0f9b-470d-a484-01f5ccaf5a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94942-8a34-4a30-a8e6-78b89cf29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27114-0f9b-470d-a484-01f5ccaf5a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4C5A5F-5895-4E78-BACE-B717DFEC29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8B5A9C-D132-4FCF-951F-362122C708F1}">
  <ds:schemaRefs>
    <ds:schemaRef ds:uri="32a27114-0f9b-470d-a484-01f5ccaf5a0e"/>
    <ds:schemaRef ds:uri="6db94942-8a34-4a30-a8e6-78b89cf2921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64B8229-934D-4FDB-94FE-E9083E54BC82}">
  <ds:schemaRefs>
    <ds:schemaRef ds:uri="32a27114-0f9b-470d-a484-01f5ccaf5a0e"/>
    <ds:schemaRef ds:uri="6db94942-8a34-4a30-a8e6-78b89cf292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df7f7579-3e9c-4a7e-b844-420280f53859}" enabled="0" method="" siteId="{df7f7579-3e9c-4a7e-b844-420280f5385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Swinburne</Template>
  <TotalTime>106</TotalTime>
  <Words>2886</Words>
  <Application>Microsoft Office PowerPoint</Application>
  <PresentationFormat>Widescreen</PresentationFormat>
  <Paragraphs>427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42" baseType="lpstr">
      <vt:lpstr>Barlow SemiBold</vt:lpstr>
      <vt:lpstr>Open Sauce Light</vt:lpstr>
      <vt:lpstr>Calibri</vt:lpstr>
      <vt:lpstr>Lato Extended</vt:lpstr>
      <vt:lpstr>Arial,Sans-Serif</vt:lpstr>
      <vt:lpstr>Open Sans </vt:lpstr>
      <vt:lpstr>Open Sans Semibold</vt:lpstr>
      <vt:lpstr>Barlow Light</vt:lpstr>
      <vt:lpstr>Aptos</vt:lpstr>
      <vt:lpstr>Inter</vt:lpstr>
      <vt:lpstr>Montserrat</vt:lpstr>
      <vt:lpstr>Open Sans</vt:lpstr>
      <vt:lpstr>Courier New</vt:lpstr>
      <vt:lpstr>Open Sans Extrabold</vt:lpstr>
      <vt:lpstr>Arial</vt:lpstr>
      <vt:lpstr>Open Sans Light</vt:lpstr>
      <vt:lpstr>Barlow</vt:lpstr>
      <vt:lpstr>Swinburne</vt:lpstr>
      <vt:lpstr>Swinburne - Light</vt:lpstr>
      <vt:lpstr>Swinburne - Colourful Titles</vt:lpstr>
      <vt:lpstr>Swinburne - Dark</vt:lpstr>
      <vt:lpstr>PowerPoint Presentation</vt:lpstr>
      <vt:lpstr>PowerPoint Presentation</vt:lpstr>
      <vt:lpstr>Overview</vt:lpstr>
      <vt:lpstr>Project Background</vt:lpstr>
      <vt:lpstr>Project Scope and Objectives</vt:lpstr>
      <vt:lpstr>Project Outcome/Deliverables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Compatibility of Design  - Best Choice = Design 1 &amp; Design 2 </vt:lpstr>
      <vt:lpstr>Code Demonstration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 Walsh</dc:creator>
  <cp:lastModifiedBy>ARUN RAGAVENDHAR ARUNACHALAM PALANIYAPPAN</cp:lastModifiedBy>
  <cp:revision>318</cp:revision>
  <dcterms:created xsi:type="dcterms:W3CDTF">2021-04-21T06:12:21Z</dcterms:created>
  <dcterms:modified xsi:type="dcterms:W3CDTF">2025-05-22T02:58:22Z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0x010100144A9E6E55628542A9E00D522079AB8A</vt:lpwstr>
  </property>
</Properties>
</file>